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handoutMasterIdLst>
    <p:handoutMasterId r:id="rId23"/>
  </p:handoutMasterIdLst>
  <p:sldIdLst>
    <p:sldId id="267" r:id="rId2"/>
    <p:sldId id="288" r:id="rId3"/>
    <p:sldId id="289" r:id="rId4"/>
    <p:sldId id="300" r:id="rId5"/>
    <p:sldId id="298" r:id="rId6"/>
    <p:sldId id="299" r:id="rId7"/>
    <p:sldId id="290" r:id="rId8"/>
    <p:sldId id="268" r:id="rId9"/>
    <p:sldId id="295" r:id="rId10"/>
    <p:sldId id="296" r:id="rId11"/>
    <p:sldId id="270" r:id="rId12"/>
    <p:sldId id="271" r:id="rId13"/>
    <p:sldId id="272" r:id="rId14"/>
    <p:sldId id="273" r:id="rId15"/>
    <p:sldId id="294" r:id="rId16"/>
    <p:sldId id="292" r:id="rId17"/>
    <p:sldId id="274" r:id="rId18"/>
    <p:sldId id="275" r:id="rId19"/>
    <p:sldId id="276" r:id="rId20"/>
    <p:sldId id="297" r:id="rId2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Guthrie" initials="SG" lastIdx="3" clrIdx="0">
    <p:extLst>
      <p:ext uri="{19B8F6BF-5375-455C-9EA6-DF929625EA0E}">
        <p15:presenceInfo xmlns:p15="http://schemas.microsoft.com/office/powerpoint/2012/main" userId="61d29ff9d407d8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39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2T15:13:18.408" idx="3">
    <p:pos x="10" y="10"/>
    <p:text>Add slides of coParenter agreements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08DD0-91CE-4438-900E-7BD71EE6D7B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27BDC7-AE7A-412C-B0E1-2C173753889C}">
      <dgm:prSet/>
      <dgm:spPr/>
      <dgm:t>
        <a:bodyPr/>
        <a:lstStyle/>
        <a:p>
          <a:r>
            <a:rPr lang="en-US" dirty="0">
              <a:latin typeface="Corbel" panose="020B0503020204020204" pitchFamily="34" charset="0"/>
            </a:rPr>
            <a:t>Video Conferencing – Zoom, Skype, </a:t>
          </a:r>
          <a:r>
            <a:rPr lang="en-US" dirty="0" err="1">
              <a:latin typeface="Corbel" panose="020B0503020204020204" pitchFamily="34" charset="0"/>
            </a:rPr>
            <a:t>GotoMeeting</a:t>
          </a:r>
          <a:r>
            <a:rPr lang="en-US" dirty="0">
              <a:latin typeface="Corbel" panose="020B0503020204020204" pitchFamily="34" charset="0"/>
            </a:rPr>
            <a:t>, etc</a:t>
          </a:r>
          <a:r>
            <a:rPr lang="en-US" dirty="0"/>
            <a:t>.</a:t>
          </a:r>
        </a:p>
      </dgm:t>
    </dgm:pt>
    <dgm:pt modelId="{1CC948D6-7AB4-4C10-BDA0-2B22D48EC174}" type="parTrans" cxnId="{B365BE6A-63C7-4ED3-AEFE-0EEE6D792A1E}">
      <dgm:prSet/>
      <dgm:spPr/>
      <dgm:t>
        <a:bodyPr/>
        <a:lstStyle/>
        <a:p>
          <a:endParaRPr lang="en-US"/>
        </a:p>
      </dgm:t>
    </dgm:pt>
    <dgm:pt modelId="{6C0433E4-5ED2-4A18-9D0F-C1042429AD63}" type="sibTrans" cxnId="{B365BE6A-63C7-4ED3-AEFE-0EEE6D792A1E}">
      <dgm:prSet/>
      <dgm:spPr/>
      <dgm:t>
        <a:bodyPr/>
        <a:lstStyle/>
        <a:p>
          <a:endParaRPr lang="en-US"/>
        </a:p>
      </dgm:t>
    </dgm:pt>
    <dgm:pt modelId="{D7E3369A-AB08-4B1B-B61A-C0DA265A83FE}">
      <dgm:prSet/>
      <dgm:spPr/>
      <dgm:t>
        <a:bodyPr/>
        <a:lstStyle/>
        <a:p>
          <a:r>
            <a:rPr lang="en-US" dirty="0">
              <a:latin typeface="Corbel" panose="020B0503020204020204" pitchFamily="34" charset="0"/>
            </a:rPr>
            <a:t>Online Messaging</a:t>
          </a:r>
        </a:p>
        <a:p>
          <a:r>
            <a:rPr lang="en-US" dirty="0">
              <a:latin typeface="Corbel" panose="020B0503020204020204" pitchFamily="34" charset="0"/>
            </a:rPr>
            <a:t>and/or Email</a:t>
          </a:r>
        </a:p>
      </dgm:t>
    </dgm:pt>
    <dgm:pt modelId="{6346476A-8F67-4104-8D25-540FFBED35D1}" type="parTrans" cxnId="{25C444E2-DBAD-4352-B99E-522644B8BBA4}">
      <dgm:prSet/>
      <dgm:spPr/>
      <dgm:t>
        <a:bodyPr/>
        <a:lstStyle/>
        <a:p>
          <a:endParaRPr lang="en-US"/>
        </a:p>
      </dgm:t>
    </dgm:pt>
    <dgm:pt modelId="{F14B1180-FD21-4480-85BB-800F9187C5A3}" type="sibTrans" cxnId="{25C444E2-DBAD-4352-B99E-522644B8BBA4}">
      <dgm:prSet/>
      <dgm:spPr/>
      <dgm:t>
        <a:bodyPr/>
        <a:lstStyle/>
        <a:p>
          <a:endParaRPr lang="en-US"/>
        </a:p>
      </dgm:t>
    </dgm:pt>
    <dgm:pt modelId="{5FFD3F28-0FCA-4D16-A72A-9C015A97B4C8}">
      <dgm:prSet custT="1"/>
      <dgm:spPr/>
      <dgm:t>
        <a:bodyPr/>
        <a:lstStyle/>
        <a:p>
          <a:r>
            <a:rPr lang="en-US" sz="2800" dirty="0">
              <a:latin typeface="Corbel" panose="020B0503020204020204" pitchFamily="34" charset="0"/>
            </a:rPr>
            <a:t>Within an App such as </a:t>
          </a:r>
          <a:r>
            <a:rPr lang="en-US" sz="2800" dirty="0" err="1">
              <a:latin typeface="Corbel" panose="020B0503020204020204" pitchFamily="34" charset="0"/>
            </a:rPr>
            <a:t>coParenter</a:t>
          </a:r>
          <a:r>
            <a:rPr lang="en-US" sz="2800" dirty="0">
              <a:latin typeface="Corbel" panose="020B0503020204020204" pitchFamily="34" charset="0"/>
            </a:rPr>
            <a:t>, On Demand</a:t>
          </a:r>
        </a:p>
      </dgm:t>
    </dgm:pt>
    <dgm:pt modelId="{AC0151D3-09B5-4DB2-9738-AACBBEBA69C9}" type="parTrans" cxnId="{752515F3-F327-48F3-B67D-6177160B1B4D}">
      <dgm:prSet/>
      <dgm:spPr/>
      <dgm:t>
        <a:bodyPr/>
        <a:lstStyle/>
        <a:p>
          <a:endParaRPr lang="en-US"/>
        </a:p>
      </dgm:t>
    </dgm:pt>
    <dgm:pt modelId="{ED43927C-363D-4A8E-9559-93DF86F43904}" type="sibTrans" cxnId="{752515F3-F327-48F3-B67D-6177160B1B4D}">
      <dgm:prSet/>
      <dgm:spPr/>
      <dgm:t>
        <a:bodyPr/>
        <a:lstStyle/>
        <a:p>
          <a:endParaRPr lang="en-US"/>
        </a:p>
      </dgm:t>
    </dgm:pt>
    <dgm:pt modelId="{3AD50B58-F348-41C2-9790-545FADA54CEA}" type="pres">
      <dgm:prSet presAssocID="{C9008DD0-91CE-4438-900E-7BD71EE6D7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7A132A-A5AB-4F94-9F26-D409E848B7EB}" type="pres">
      <dgm:prSet presAssocID="{C927BDC7-AE7A-412C-B0E1-2C173753889C}" presName="hierRoot1" presStyleCnt="0"/>
      <dgm:spPr/>
    </dgm:pt>
    <dgm:pt modelId="{62CBC37C-01FF-4BBB-BA67-4BD58C1E7ED5}" type="pres">
      <dgm:prSet presAssocID="{C927BDC7-AE7A-412C-B0E1-2C173753889C}" presName="composite" presStyleCnt="0"/>
      <dgm:spPr/>
    </dgm:pt>
    <dgm:pt modelId="{F454C2A5-EA97-4EB1-8316-CB9AD9C6DC67}" type="pres">
      <dgm:prSet presAssocID="{C927BDC7-AE7A-412C-B0E1-2C173753889C}" presName="background" presStyleLbl="node0" presStyleIdx="0" presStyleCnt="3"/>
      <dgm:spPr/>
    </dgm:pt>
    <dgm:pt modelId="{5211419B-08DB-471C-A409-BFE530C66371}" type="pres">
      <dgm:prSet presAssocID="{C927BDC7-AE7A-412C-B0E1-2C173753889C}" presName="text" presStyleLbl="fgAcc0" presStyleIdx="0" presStyleCnt="3" custLinFactX="100000" custLinFactNeighborX="142073" custLinFactNeighborY="2517">
        <dgm:presLayoutVars>
          <dgm:chPref val="3"/>
        </dgm:presLayoutVars>
      </dgm:prSet>
      <dgm:spPr/>
    </dgm:pt>
    <dgm:pt modelId="{89620219-9155-4A4B-B9BD-6DC82FC09794}" type="pres">
      <dgm:prSet presAssocID="{C927BDC7-AE7A-412C-B0E1-2C173753889C}" presName="hierChild2" presStyleCnt="0"/>
      <dgm:spPr/>
    </dgm:pt>
    <dgm:pt modelId="{7396E77C-C398-4AA5-8690-EB9668945738}" type="pres">
      <dgm:prSet presAssocID="{D7E3369A-AB08-4B1B-B61A-C0DA265A83FE}" presName="hierRoot1" presStyleCnt="0"/>
      <dgm:spPr/>
    </dgm:pt>
    <dgm:pt modelId="{A4DEE4E4-38E8-4D68-A9C5-7B0817079979}" type="pres">
      <dgm:prSet presAssocID="{D7E3369A-AB08-4B1B-B61A-C0DA265A83FE}" presName="composite" presStyleCnt="0"/>
      <dgm:spPr/>
    </dgm:pt>
    <dgm:pt modelId="{38F2D848-FACC-4CA9-8E57-FC1D2B57F1ED}" type="pres">
      <dgm:prSet presAssocID="{D7E3369A-AB08-4B1B-B61A-C0DA265A83FE}" presName="background" presStyleLbl="node0" presStyleIdx="1" presStyleCnt="3"/>
      <dgm:spPr/>
    </dgm:pt>
    <dgm:pt modelId="{A84E7BE2-F291-4341-95F1-6D0462FB4710}" type="pres">
      <dgm:prSet presAssocID="{D7E3369A-AB08-4B1B-B61A-C0DA265A83FE}" presName="text" presStyleLbl="fgAcc0" presStyleIdx="1" presStyleCnt="3">
        <dgm:presLayoutVars>
          <dgm:chPref val="3"/>
        </dgm:presLayoutVars>
      </dgm:prSet>
      <dgm:spPr/>
    </dgm:pt>
    <dgm:pt modelId="{5BF64F6A-B1EA-480B-B90B-34E457F7BC5A}" type="pres">
      <dgm:prSet presAssocID="{D7E3369A-AB08-4B1B-B61A-C0DA265A83FE}" presName="hierChild2" presStyleCnt="0"/>
      <dgm:spPr/>
    </dgm:pt>
    <dgm:pt modelId="{D65A1F46-7410-4583-A4E7-ADC6549A6B7B}" type="pres">
      <dgm:prSet presAssocID="{5FFD3F28-0FCA-4D16-A72A-9C015A97B4C8}" presName="hierRoot1" presStyleCnt="0"/>
      <dgm:spPr/>
    </dgm:pt>
    <dgm:pt modelId="{86531D6C-D4A2-4115-867E-F6C1CDB08770}" type="pres">
      <dgm:prSet presAssocID="{5FFD3F28-0FCA-4D16-A72A-9C015A97B4C8}" presName="composite" presStyleCnt="0"/>
      <dgm:spPr/>
    </dgm:pt>
    <dgm:pt modelId="{08BA0CE5-E1DB-4BB1-AE06-ED95172DEFDC}" type="pres">
      <dgm:prSet presAssocID="{5FFD3F28-0FCA-4D16-A72A-9C015A97B4C8}" presName="background" presStyleLbl="node0" presStyleIdx="2" presStyleCnt="3"/>
      <dgm:spPr/>
    </dgm:pt>
    <dgm:pt modelId="{00C04515-5894-4B32-BDF7-EBFC35334181}" type="pres">
      <dgm:prSet presAssocID="{5FFD3F28-0FCA-4D16-A72A-9C015A97B4C8}" presName="text" presStyleLbl="fgAcc0" presStyleIdx="2" presStyleCnt="3" custLinFactX="-100000" custLinFactNeighborX="-141792" custLinFactNeighborY="-2086">
        <dgm:presLayoutVars>
          <dgm:chPref val="3"/>
        </dgm:presLayoutVars>
      </dgm:prSet>
      <dgm:spPr/>
    </dgm:pt>
    <dgm:pt modelId="{A77036B7-414D-4468-AD67-E6D8399A8658}" type="pres">
      <dgm:prSet presAssocID="{5FFD3F28-0FCA-4D16-A72A-9C015A97B4C8}" presName="hierChild2" presStyleCnt="0"/>
      <dgm:spPr/>
    </dgm:pt>
  </dgm:ptLst>
  <dgm:cxnLst>
    <dgm:cxn modelId="{6EBA0A24-E771-4E08-9552-0CE4E4846EB2}" type="presOf" srcId="{5FFD3F28-0FCA-4D16-A72A-9C015A97B4C8}" destId="{00C04515-5894-4B32-BDF7-EBFC35334181}" srcOrd="0" destOrd="0" presId="urn:microsoft.com/office/officeart/2005/8/layout/hierarchy1"/>
    <dgm:cxn modelId="{B365BE6A-63C7-4ED3-AEFE-0EEE6D792A1E}" srcId="{C9008DD0-91CE-4438-900E-7BD71EE6D7BF}" destId="{C927BDC7-AE7A-412C-B0E1-2C173753889C}" srcOrd="0" destOrd="0" parTransId="{1CC948D6-7AB4-4C10-BDA0-2B22D48EC174}" sibTransId="{6C0433E4-5ED2-4A18-9D0F-C1042429AD63}"/>
    <dgm:cxn modelId="{428CBF9A-B32D-4AFE-BA51-473F286ED8F6}" type="presOf" srcId="{C927BDC7-AE7A-412C-B0E1-2C173753889C}" destId="{5211419B-08DB-471C-A409-BFE530C66371}" srcOrd="0" destOrd="0" presId="urn:microsoft.com/office/officeart/2005/8/layout/hierarchy1"/>
    <dgm:cxn modelId="{AC117DCA-291C-4ECD-AF61-B5EB696A2C24}" type="presOf" srcId="{C9008DD0-91CE-4438-900E-7BD71EE6D7BF}" destId="{3AD50B58-F348-41C2-9790-545FADA54CEA}" srcOrd="0" destOrd="0" presId="urn:microsoft.com/office/officeart/2005/8/layout/hierarchy1"/>
    <dgm:cxn modelId="{25C444E2-DBAD-4352-B99E-522644B8BBA4}" srcId="{C9008DD0-91CE-4438-900E-7BD71EE6D7BF}" destId="{D7E3369A-AB08-4B1B-B61A-C0DA265A83FE}" srcOrd="1" destOrd="0" parTransId="{6346476A-8F67-4104-8D25-540FFBED35D1}" sibTransId="{F14B1180-FD21-4480-85BB-800F9187C5A3}"/>
    <dgm:cxn modelId="{B893A2F2-C36A-4C63-B63D-06A010A72761}" type="presOf" srcId="{D7E3369A-AB08-4B1B-B61A-C0DA265A83FE}" destId="{A84E7BE2-F291-4341-95F1-6D0462FB4710}" srcOrd="0" destOrd="0" presId="urn:microsoft.com/office/officeart/2005/8/layout/hierarchy1"/>
    <dgm:cxn modelId="{752515F3-F327-48F3-B67D-6177160B1B4D}" srcId="{C9008DD0-91CE-4438-900E-7BD71EE6D7BF}" destId="{5FFD3F28-0FCA-4D16-A72A-9C015A97B4C8}" srcOrd="2" destOrd="0" parTransId="{AC0151D3-09B5-4DB2-9738-AACBBEBA69C9}" sibTransId="{ED43927C-363D-4A8E-9559-93DF86F43904}"/>
    <dgm:cxn modelId="{5B8A71CE-337E-4232-8F10-D88E568BA529}" type="presParOf" srcId="{3AD50B58-F348-41C2-9790-545FADA54CEA}" destId="{6F7A132A-A5AB-4F94-9F26-D409E848B7EB}" srcOrd="0" destOrd="0" presId="urn:microsoft.com/office/officeart/2005/8/layout/hierarchy1"/>
    <dgm:cxn modelId="{E967AA88-6589-4AD8-90D7-2B4AC0E8563C}" type="presParOf" srcId="{6F7A132A-A5AB-4F94-9F26-D409E848B7EB}" destId="{62CBC37C-01FF-4BBB-BA67-4BD58C1E7ED5}" srcOrd="0" destOrd="0" presId="urn:microsoft.com/office/officeart/2005/8/layout/hierarchy1"/>
    <dgm:cxn modelId="{84065862-9766-418D-B4B7-0084E4926283}" type="presParOf" srcId="{62CBC37C-01FF-4BBB-BA67-4BD58C1E7ED5}" destId="{F454C2A5-EA97-4EB1-8316-CB9AD9C6DC67}" srcOrd="0" destOrd="0" presId="urn:microsoft.com/office/officeart/2005/8/layout/hierarchy1"/>
    <dgm:cxn modelId="{24AA777A-7CB6-48B8-96BF-888110C29C6C}" type="presParOf" srcId="{62CBC37C-01FF-4BBB-BA67-4BD58C1E7ED5}" destId="{5211419B-08DB-471C-A409-BFE530C66371}" srcOrd="1" destOrd="0" presId="urn:microsoft.com/office/officeart/2005/8/layout/hierarchy1"/>
    <dgm:cxn modelId="{ED3E744F-6D9F-4AAF-93AD-65EEF40B9BBB}" type="presParOf" srcId="{6F7A132A-A5AB-4F94-9F26-D409E848B7EB}" destId="{89620219-9155-4A4B-B9BD-6DC82FC09794}" srcOrd="1" destOrd="0" presId="urn:microsoft.com/office/officeart/2005/8/layout/hierarchy1"/>
    <dgm:cxn modelId="{B754BB4A-AC94-4C39-92E8-56CC013935DF}" type="presParOf" srcId="{3AD50B58-F348-41C2-9790-545FADA54CEA}" destId="{7396E77C-C398-4AA5-8690-EB9668945738}" srcOrd="1" destOrd="0" presId="urn:microsoft.com/office/officeart/2005/8/layout/hierarchy1"/>
    <dgm:cxn modelId="{028613C2-CC5B-4C98-B23A-C99BF715CA1D}" type="presParOf" srcId="{7396E77C-C398-4AA5-8690-EB9668945738}" destId="{A4DEE4E4-38E8-4D68-A9C5-7B0817079979}" srcOrd="0" destOrd="0" presId="urn:microsoft.com/office/officeart/2005/8/layout/hierarchy1"/>
    <dgm:cxn modelId="{DE795364-989A-4DB3-8D1F-1E4C7573C086}" type="presParOf" srcId="{A4DEE4E4-38E8-4D68-A9C5-7B0817079979}" destId="{38F2D848-FACC-4CA9-8E57-FC1D2B57F1ED}" srcOrd="0" destOrd="0" presId="urn:microsoft.com/office/officeart/2005/8/layout/hierarchy1"/>
    <dgm:cxn modelId="{4E647948-F611-43C3-BF6A-536E05F3A45A}" type="presParOf" srcId="{A4DEE4E4-38E8-4D68-A9C5-7B0817079979}" destId="{A84E7BE2-F291-4341-95F1-6D0462FB4710}" srcOrd="1" destOrd="0" presId="urn:microsoft.com/office/officeart/2005/8/layout/hierarchy1"/>
    <dgm:cxn modelId="{17724AD3-3F78-43C3-96DB-052A4B58F3EC}" type="presParOf" srcId="{7396E77C-C398-4AA5-8690-EB9668945738}" destId="{5BF64F6A-B1EA-480B-B90B-34E457F7BC5A}" srcOrd="1" destOrd="0" presId="urn:microsoft.com/office/officeart/2005/8/layout/hierarchy1"/>
    <dgm:cxn modelId="{1FA8129C-1121-4031-B02A-7364ABFDE957}" type="presParOf" srcId="{3AD50B58-F348-41C2-9790-545FADA54CEA}" destId="{D65A1F46-7410-4583-A4E7-ADC6549A6B7B}" srcOrd="2" destOrd="0" presId="urn:microsoft.com/office/officeart/2005/8/layout/hierarchy1"/>
    <dgm:cxn modelId="{73824A68-3F69-4683-98E5-C18DAF29F666}" type="presParOf" srcId="{D65A1F46-7410-4583-A4E7-ADC6549A6B7B}" destId="{86531D6C-D4A2-4115-867E-F6C1CDB08770}" srcOrd="0" destOrd="0" presId="urn:microsoft.com/office/officeart/2005/8/layout/hierarchy1"/>
    <dgm:cxn modelId="{C7C7ED5E-E569-44EB-9CE2-CAE1F0390D3A}" type="presParOf" srcId="{86531D6C-D4A2-4115-867E-F6C1CDB08770}" destId="{08BA0CE5-E1DB-4BB1-AE06-ED95172DEFDC}" srcOrd="0" destOrd="0" presId="urn:microsoft.com/office/officeart/2005/8/layout/hierarchy1"/>
    <dgm:cxn modelId="{61F49E3D-FBD5-4507-82E1-4A6A4E9792D1}" type="presParOf" srcId="{86531D6C-D4A2-4115-867E-F6C1CDB08770}" destId="{00C04515-5894-4B32-BDF7-EBFC35334181}" srcOrd="1" destOrd="0" presId="urn:microsoft.com/office/officeart/2005/8/layout/hierarchy1"/>
    <dgm:cxn modelId="{3E82D726-C551-4A9B-A057-01BA9248BE00}" type="presParOf" srcId="{D65A1F46-7410-4583-A4E7-ADC6549A6B7B}" destId="{A77036B7-414D-4468-AD67-E6D8399A86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4C2A5-EA97-4EB1-8316-CB9AD9C6DC67}">
      <dsp:nvSpPr>
        <dsp:cNvPr id="0" name=""/>
        <dsp:cNvSpPr/>
      </dsp:nvSpPr>
      <dsp:spPr>
        <a:xfrm>
          <a:off x="6889567" y="557334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1419B-08DB-471C-A409-BFE530C66371}">
      <dsp:nvSpPr>
        <dsp:cNvPr id="0" name=""/>
        <dsp:cNvSpPr/>
      </dsp:nvSpPr>
      <dsp:spPr>
        <a:xfrm>
          <a:off x="7205797" y="857752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orbel" panose="020B0503020204020204" pitchFamily="34" charset="0"/>
            </a:rPr>
            <a:t>Video Conferencing – Zoom, Skype, </a:t>
          </a:r>
          <a:r>
            <a:rPr lang="en-US" sz="2600" kern="1200" dirty="0" err="1">
              <a:latin typeface="Corbel" panose="020B0503020204020204" pitchFamily="34" charset="0"/>
            </a:rPr>
            <a:t>GotoMeeting</a:t>
          </a:r>
          <a:r>
            <a:rPr lang="en-US" sz="2600" kern="1200" dirty="0">
              <a:latin typeface="Corbel" panose="020B0503020204020204" pitchFamily="34" charset="0"/>
            </a:rPr>
            <a:t>, etc</a:t>
          </a:r>
          <a:r>
            <a:rPr lang="en-US" sz="2600" kern="1200" dirty="0"/>
            <a:t>.</a:t>
          </a:r>
        </a:p>
      </dsp:txBody>
      <dsp:txXfrm>
        <a:off x="7258730" y="910685"/>
        <a:ext cx="2740203" cy="1701388"/>
      </dsp:txXfrm>
    </dsp:sp>
    <dsp:sp modelId="{38F2D848-FACC-4CA9-8E57-FC1D2B57F1ED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E7BE2-F291-4341-95F1-6D0462FB4710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orbel" panose="020B0503020204020204" pitchFamily="34" charset="0"/>
            </a:rPr>
            <a:t>Online Messaging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orbel" panose="020B0503020204020204" pitchFamily="34" charset="0"/>
            </a:rPr>
            <a:t>and/or Email</a:t>
          </a:r>
        </a:p>
      </dsp:txBody>
      <dsp:txXfrm>
        <a:off x="3847692" y="865197"/>
        <a:ext cx="2740203" cy="1701388"/>
      </dsp:txXfrm>
    </dsp:sp>
    <dsp:sp modelId="{08BA0CE5-E1DB-4BB1-AE06-ED95172DEFDC}">
      <dsp:nvSpPr>
        <dsp:cNvPr id="0" name=""/>
        <dsp:cNvSpPr/>
      </dsp:nvSpPr>
      <dsp:spPr>
        <a:xfrm>
          <a:off x="75490" y="474146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04515-5894-4B32-BDF7-EBFC35334181}">
      <dsp:nvSpPr>
        <dsp:cNvPr id="0" name=""/>
        <dsp:cNvSpPr/>
      </dsp:nvSpPr>
      <dsp:spPr>
        <a:xfrm>
          <a:off x="391720" y="7745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orbel" panose="020B0503020204020204" pitchFamily="34" charset="0"/>
            </a:rPr>
            <a:t>Within an App such as </a:t>
          </a:r>
          <a:r>
            <a:rPr lang="en-US" sz="2800" kern="1200" dirty="0" err="1">
              <a:latin typeface="Corbel" panose="020B0503020204020204" pitchFamily="34" charset="0"/>
            </a:rPr>
            <a:t>coParenter</a:t>
          </a:r>
          <a:r>
            <a:rPr lang="en-US" sz="2800" kern="1200" dirty="0">
              <a:latin typeface="Corbel" panose="020B0503020204020204" pitchFamily="34" charset="0"/>
            </a:rPr>
            <a:t>, On Demand</a:t>
          </a:r>
        </a:p>
      </dsp:txBody>
      <dsp:txXfrm>
        <a:off x="444653" y="827497"/>
        <a:ext cx="2740203" cy="170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0F2838-C841-45F2-BB23-3D3946A8BE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5F3AE-8C75-4E54-AFA2-C5BBD1EB18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CDFB5-6D3F-4B9E-8492-8BDDE302873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B4AF9-0721-434C-AE91-885A064751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CE41A-301C-4769-BA0B-5882638CAA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89A6-E650-4D07-B305-B22C111E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5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B3C3255-0714-4DA4-9B3A-D3A62FD0879E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595891-0377-4D7D-B0A4-D45E1B0E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4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minutes total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9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 to lead off – 3-4 minutes point out relevant section on the Ground Rules, Reference the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91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Maritza – Emphasis on Client Environment Control - Reference Handout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85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 first two example of inadvertent third party. Maritza story about printing out screen to take to court – bottom of screen it says that information is “Confidential”  </a:t>
            </a:r>
            <a:r>
              <a:rPr lang="en-US" dirty="0" err="1"/>
              <a:t>Adya</a:t>
            </a:r>
            <a:r>
              <a:rPr lang="en-US" dirty="0"/>
              <a:t> has “confidentiality blurb”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2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Adya</a:t>
            </a:r>
            <a:r>
              <a:rPr lang="en-US" dirty="0"/>
              <a:t> – explain why privacy is a major benefit – Susan tell story about girlfriend in room – Ground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0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Adya</a:t>
            </a:r>
            <a:r>
              <a:rPr lang="en-US" dirty="0"/>
              <a:t> – First and second slides and </a:t>
            </a:r>
            <a:r>
              <a:rPr lang="en-US" dirty="0" err="1"/>
              <a:t>Martiza</a:t>
            </a:r>
            <a:r>
              <a:rPr lang="en-US" dirty="0"/>
              <a:t> – Third and Fourth slides – forms to clients by email which must be filled out and returned BEFORE the first mediation – 4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77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Adya</a:t>
            </a:r>
            <a:r>
              <a:rPr lang="en-US" dirty="0"/>
              <a:t> – 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03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 – reference the Ground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48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Adya</a:t>
            </a:r>
            <a:r>
              <a:rPr lang="en-US" dirty="0"/>
              <a:t> – tutorials to be included in new version, Susan – practice session, Maritza – Early log on – video demonstration, Susan – last two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38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Maritza – Statistics – all three will discuss – Susan to end with add to website 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54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complete your surveys – we’d love the feedback!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7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Adya</a:t>
            </a:r>
            <a:r>
              <a:rPr lang="en-US" dirty="0"/>
              <a:t> to review, intro Jonathan </a:t>
            </a:r>
            <a:r>
              <a:rPr lang="en-US" dirty="0" err="1"/>
              <a:t>Verk</a:t>
            </a:r>
            <a:r>
              <a:rPr lang="en-US" dirty="0"/>
              <a:t> and </a:t>
            </a:r>
            <a:r>
              <a:rPr lang="en-US" dirty="0" err="1"/>
              <a:t>coParenter</a:t>
            </a:r>
            <a:r>
              <a:rPr lang="en-US" dirty="0"/>
              <a:t> (1-2 minutes)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1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Adya</a:t>
            </a:r>
            <a:r>
              <a:rPr lang="en-US" dirty="0"/>
              <a:t> – 3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0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Maritza – 2.5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7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Maritza – 2.5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94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 – 10-11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97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Adya</a:t>
            </a:r>
            <a:r>
              <a:rPr lang="en-US" dirty="0"/>
              <a:t> – Pros / Susan -  Cons - 5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9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Maritza to lead off – 1-2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87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Adya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95891-0377-4D7D-B0A4-D45E1B0E17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CE06-F2BE-4AAC-97E1-549569AED55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27F-50B2-4F6D-BC89-ED155B7A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3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CE06-F2BE-4AAC-97E1-549569AED55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27F-50B2-4F6D-BC89-ED155B7A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6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CE06-F2BE-4AAC-97E1-549569AED55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27F-50B2-4F6D-BC89-ED155B7A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12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4863-4441-4770-8212-BB2ABA2A4686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36AC-D6AF-4F33-BDF1-0EE65F043B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034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CE06-F2BE-4AAC-97E1-549569AED55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27F-50B2-4F6D-BC89-ED155B7A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5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CE06-F2BE-4AAC-97E1-549569AED55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27F-50B2-4F6D-BC89-ED155B7A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1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CE06-F2BE-4AAC-97E1-549569AED55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27F-50B2-4F6D-BC89-ED155B7A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9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CE06-F2BE-4AAC-97E1-549569AED55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27F-50B2-4F6D-BC89-ED155B7A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8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CE06-F2BE-4AAC-97E1-549569AED55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27F-50B2-4F6D-BC89-ED155B7A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3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CE06-F2BE-4AAC-97E1-549569AED55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27F-50B2-4F6D-BC89-ED155B7A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0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CE06-F2BE-4AAC-97E1-549569AED55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27F-50B2-4F6D-BC89-ED155B7A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CE06-F2BE-4AAC-97E1-549569AED55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127F-50B2-4F6D-BC89-ED155B7A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7CE06-F2BE-4AAC-97E1-549569AED55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F127F-50B2-4F6D-BC89-ED155B7A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8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mailto:susan@breakingfreemediation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dya@coparenter.org" TargetMode="External"/><Relationship Id="rId5" Type="http://schemas.openxmlformats.org/officeDocument/2006/relationships/hyperlink" Target="mailto:mediation@dcba.lacounty.gov" TargetMode="External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9DC9F-1EB0-44E3-A247-D4E05C11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21" y="3321293"/>
            <a:ext cx="3657600" cy="58897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Corbel" panose="020B0503020204020204" pitchFamily="34" charset="0"/>
              </a:rPr>
              <a:t>NO LIMITS:</a:t>
            </a:r>
            <a:br>
              <a:rPr lang="en-US" sz="4000" kern="1200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r>
              <a:rPr lang="en-US" sz="4000" kern="1200" dirty="0">
                <a:solidFill>
                  <a:srgbClr val="FFFFFF"/>
                </a:solidFill>
                <a:latin typeface="Corbel" panose="020B0503020204020204" pitchFamily="34" charset="0"/>
              </a:rPr>
              <a:t> EXPAND YOUR PRACTICE</a:t>
            </a:r>
            <a:br>
              <a:rPr lang="en-US" sz="4000" kern="1200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r>
              <a:rPr lang="en-US" sz="4000" kern="1200" dirty="0">
                <a:solidFill>
                  <a:srgbClr val="FFFFFF"/>
                </a:solidFill>
                <a:latin typeface="Corbel" panose="020B0503020204020204" pitchFamily="34" charset="0"/>
              </a:rPr>
              <a:t>BY ADDING</a:t>
            </a:r>
            <a:br>
              <a:rPr lang="en-US" sz="4000" kern="1200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r>
              <a:rPr lang="en-US" sz="4000" kern="1200" dirty="0">
                <a:solidFill>
                  <a:srgbClr val="FFFFFF"/>
                </a:solidFill>
                <a:latin typeface="Corbel" panose="020B0503020204020204" pitchFamily="34" charset="0"/>
              </a:rPr>
              <a:t>ONLINE MEDIATION</a:t>
            </a:r>
          </a:p>
        </p:txBody>
      </p: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 descr="A picture containing athletic game, basketball&#10;&#10;Description generated with very high confidence">
            <a:extLst>
              <a:ext uri="{FF2B5EF4-FFF2-40B4-BE49-F238E27FC236}">
                <a16:creationId xmlns:a16="http://schemas.microsoft.com/office/drawing/2014/main" id="{63232516-7FF0-449F-8777-52F002E24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19" y="492573"/>
            <a:ext cx="5970351" cy="5880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DF9711-B4AC-4B46-8A63-09A64E29D0C1}"/>
              </a:ext>
            </a:extLst>
          </p:cNvPr>
          <p:cNvSpPr txBox="1"/>
          <p:nvPr/>
        </p:nvSpPr>
        <p:spPr>
          <a:xfrm>
            <a:off x="336884" y="4282167"/>
            <a:ext cx="4332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SCMA 30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ANNUAL CONFERENCE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November 3, 2018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Los Angeles, CA</a:t>
            </a:r>
          </a:p>
        </p:txBody>
      </p:sp>
    </p:spTree>
    <p:extLst>
      <p:ext uri="{BB962C8B-B14F-4D97-AF65-F5344CB8AC3E}">
        <p14:creationId xmlns:p14="http://schemas.microsoft.com/office/powerpoint/2010/main" val="589068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794EE-EDA2-477C-9C7F-ADCDD73C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21" y="762000"/>
            <a:ext cx="4402377" cy="33401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orbel" panose="020B0503020204020204" pitchFamily="34" charset="0"/>
              </a:rPr>
              <a:t>THREE KEYS TO SUCCESS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Graphic 6" descr="Key">
            <a:extLst>
              <a:ext uri="{FF2B5EF4-FFF2-40B4-BE49-F238E27FC236}">
                <a16:creationId xmlns:a16="http://schemas.microsoft.com/office/drawing/2014/main" id="{8E51A57E-15D4-4267-BCF1-30E3739FA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3078" y="2576514"/>
            <a:ext cx="1705848" cy="17058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B038B-741D-4C65-B61B-771A10A75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18" y="458922"/>
            <a:ext cx="4381024" cy="5940158"/>
          </a:xfrm>
        </p:spPr>
        <p:txBody>
          <a:bodyPr anchor="ctr">
            <a:noAutofit/>
          </a:bodyPr>
          <a:lstStyle/>
          <a:p>
            <a:r>
              <a:rPr lang="en-US" sz="3600" dirty="0">
                <a:latin typeface="Corbel" panose="020B0503020204020204" pitchFamily="34" charset="0"/>
              </a:rPr>
              <a:t>MEDIATOR PREPARATION AND FLEXIBLE MINDSET</a:t>
            </a:r>
          </a:p>
          <a:p>
            <a:pPr marL="0" indent="0">
              <a:buNone/>
            </a:pPr>
            <a:endParaRPr lang="en-US" sz="3600" dirty="0">
              <a:latin typeface="Corbel" panose="020B0503020204020204" pitchFamily="34" charset="0"/>
            </a:endParaRPr>
          </a:p>
          <a:p>
            <a:r>
              <a:rPr lang="en-US" sz="3600" dirty="0">
                <a:latin typeface="Corbel" panose="020B0503020204020204" pitchFamily="34" charset="0"/>
              </a:rPr>
              <a:t>CLIENT EDUCATION</a:t>
            </a:r>
          </a:p>
          <a:p>
            <a:pPr marL="0" indent="0">
              <a:buNone/>
            </a:pPr>
            <a:r>
              <a:rPr lang="en-US" sz="3600" dirty="0">
                <a:latin typeface="Corbel" panose="020B0503020204020204" pitchFamily="34" charset="0"/>
              </a:rPr>
              <a:t> </a:t>
            </a:r>
          </a:p>
          <a:p>
            <a:r>
              <a:rPr lang="en-US" sz="3600" dirty="0">
                <a:latin typeface="Corbel" panose="020B0503020204020204" pitchFamily="34" charset="0"/>
              </a:rPr>
              <a:t>ESTABLISHING AND FOLLOWING “BEST PRACTICES”</a:t>
            </a:r>
          </a:p>
        </p:txBody>
      </p:sp>
    </p:spTree>
    <p:extLst>
      <p:ext uri="{BB962C8B-B14F-4D97-AF65-F5344CB8AC3E}">
        <p14:creationId xmlns:p14="http://schemas.microsoft.com/office/powerpoint/2010/main" val="250505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DE490-D641-4664-AF31-A1B6C219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963877"/>
            <a:ext cx="4010998" cy="4930246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chemeClr val="accent1"/>
                </a:solidFill>
              </a:rPr>
              <a:t>TECH ISSUES </a:t>
            </a:r>
            <a:br>
              <a:rPr lang="en-US" sz="6000" dirty="0">
                <a:solidFill>
                  <a:schemeClr val="accent1"/>
                </a:solidFill>
              </a:rPr>
            </a:br>
            <a:r>
              <a:rPr lang="en-US" sz="6000" dirty="0">
                <a:solidFill>
                  <a:schemeClr val="accent1"/>
                </a:solidFill>
              </a:rPr>
              <a:t>AND CHOICE OF PROGRAMS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780AE-4BA1-4987-8499-529CC164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320040"/>
            <a:ext cx="6894398" cy="6217919"/>
          </a:xfrm>
        </p:spPr>
        <p:txBody>
          <a:bodyPr anchor="ctr">
            <a:normAutofit/>
          </a:bodyPr>
          <a:lstStyle/>
          <a:p>
            <a:r>
              <a:rPr lang="en-US" dirty="0"/>
              <a:t>Confidential and Secure – Encrypted, Password Protected and Secure WIFI Network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Facilitates the Process – Sufficient Participants, Screen Sharing, Party Mute for Caucus and “Waiting Room”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Accessory Programs Needed such as Secure Document Transmission (ex: Dropbox), Document Execution (ex: </a:t>
            </a:r>
            <a:r>
              <a:rPr lang="en-US" dirty="0" err="1"/>
              <a:t>Docusign</a:t>
            </a:r>
            <a:r>
              <a:rPr lang="en-US" dirty="0"/>
              <a:t>), Form Completion (ex: Separate.pro)</a:t>
            </a:r>
          </a:p>
        </p:txBody>
      </p:sp>
    </p:spTree>
    <p:extLst>
      <p:ext uri="{BB962C8B-B14F-4D97-AF65-F5344CB8AC3E}">
        <p14:creationId xmlns:p14="http://schemas.microsoft.com/office/powerpoint/2010/main" val="403804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F126CA-D064-40BD-94F4-A5790C88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438" y="802955"/>
            <a:ext cx="7191561" cy="1454051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Corbel" panose="020B0503020204020204" pitchFamily="34" charset="0"/>
              </a:rPr>
              <a:t>CONFIDENTIALITY                 &amp; </a:t>
            </a:r>
            <a:br>
              <a:rPr lang="en-US" sz="5400" dirty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en-US" sz="5400" dirty="0">
                <a:solidFill>
                  <a:srgbClr val="000000"/>
                </a:solidFill>
                <a:latin typeface="Corbel" panose="020B0503020204020204" pitchFamily="34" charset="0"/>
              </a:rPr>
              <a:t>PRIVACY PROTECTION</a:t>
            </a: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Graphic 13" descr="Lock">
            <a:extLst>
              <a:ext uri="{FF2B5EF4-FFF2-40B4-BE49-F238E27FC236}">
                <a16:creationId xmlns:a16="http://schemas.microsoft.com/office/drawing/2014/main" id="{E751F263-3A4E-460B-86A6-1DFB2926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6D75B-02A8-43E6-A24F-917828C43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871" y="3056235"/>
            <a:ext cx="5614875" cy="3803628"/>
          </a:xfrm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Issues in Every Mediation but now the  Client Environment is out of your control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Client Education and Guidelines are  Imperative – Clients need to be educated on the risks and legal ramifications and rules of conduct established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6858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6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3B9462-5523-4AA7-BC23-805DF6F4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4" y="802955"/>
            <a:ext cx="5894695" cy="1454051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000000"/>
                </a:solidFill>
                <a:latin typeface="Corbel" panose="020B0503020204020204" pitchFamily="34" charset="0"/>
              </a:rPr>
              <a:t>MEDIATION CONFIDENTIALITY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394CA611-BEE8-4DA7-928A-C4B2CA32E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3C7D7-DF79-4578-9A1F-822E18F8E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494844"/>
            <a:ext cx="6101425" cy="4363156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California Law – Evidence Code 1119  Mediation Privilege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Dissemination to Third Parties can Waive the Privilege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Risks in Online Mediation </a:t>
            </a:r>
          </a:p>
          <a:p>
            <a:pPr lvl="1">
              <a:buSzPct val="50000"/>
              <a:buFont typeface="Calibri" panose="020F050202020403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Unintended Third Parties</a:t>
            </a:r>
          </a:p>
          <a:p>
            <a:pPr lvl="1">
              <a:buSzPct val="50000"/>
              <a:buFont typeface="Calibri" panose="020F050202020403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Recording of Sessions</a:t>
            </a:r>
          </a:p>
          <a:p>
            <a:pPr lvl="2"/>
            <a:endParaRPr lang="en-US" sz="1600" dirty="0">
              <a:solidFill>
                <a:srgbClr val="000000"/>
              </a:solidFill>
            </a:endParaRPr>
          </a:p>
          <a:p>
            <a:pPr marL="1892808" lvl="8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	         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5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18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CC857-7606-47E2-8FEA-E0AE4149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orbel" panose="020B0503020204020204" pitchFamily="34" charset="0"/>
              </a:rPr>
              <a:t>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A9D49-B557-4820-9B91-DD2D7FB1F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>
                <a:solidFill>
                  <a:srgbClr val="000000"/>
                </a:solidFill>
                <a:latin typeface="Corbel" panose="020B0503020204020204" pitchFamily="34" charset="0"/>
              </a:rPr>
              <a:t>Mediation is a Private Process – Major Benefit of the Process</a:t>
            </a:r>
          </a:p>
          <a:p>
            <a:endParaRPr lang="en-US" sz="33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en-US" sz="3300" dirty="0">
                <a:solidFill>
                  <a:srgbClr val="000000"/>
                </a:solidFill>
                <a:latin typeface="Corbel" panose="020B0503020204020204" pitchFamily="34" charset="0"/>
              </a:rPr>
              <a:t>Beyond Confidentiality – Privacy is Inherent to the Process - Breach of Trust to Include Unauthorized or Undisclosed Third Parties</a:t>
            </a:r>
          </a:p>
          <a:p>
            <a:pPr marL="68580" indent="0">
              <a:buNone/>
            </a:pPr>
            <a:endParaRPr lang="en-US" sz="33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en-US" sz="3300" dirty="0">
                <a:solidFill>
                  <a:srgbClr val="000000"/>
                </a:solidFill>
                <a:latin typeface="Corbel" panose="020B0503020204020204" pitchFamily="34" charset="0"/>
              </a:rPr>
              <a:t>Written Explanation and Rules – For Client’s Protection and to Maintain the Integrity of the Mediation Process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41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75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5" name="Group 77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FC5FCD-EEB9-40E5-9E80-F09587D4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Corbel" panose="020B0503020204020204" pitchFamily="34" charset="0"/>
              </a:rPr>
              <a:t>MEDIATOR</a:t>
            </a:r>
            <a:br>
              <a:rPr lang="en-US" sz="4000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Corbel" panose="020B0503020204020204" pitchFamily="34" charset="0"/>
              </a:rPr>
              <a:t>PREPARATION</a:t>
            </a:r>
          </a:p>
        </p:txBody>
      </p:sp>
      <p:sp>
        <p:nvSpPr>
          <p:cNvPr id="71" name="Content Placeholder 31">
            <a:extLst>
              <a:ext uri="{FF2B5EF4-FFF2-40B4-BE49-F238E27FC236}">
                <a16:creationId xmlns:a16="http://schemas.microsoft.com/office/drawing/2014/main" id="{C70173EF-1D14-4D23-AD00-C32604644F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63231" y="1617892"/>
            <a:ext cx="6281928" cy="4952242"/>
          </a:xfrm>
          <a:prstGeom prst="rect">
            <a:avLst/>
          </a:prstGeom>
        </p:spPr>
        <p:txBody>
          <a:bodyPr rtlCol="0" anchor="ctr">
            <a:noAutofit/>
          </a:bodyPr>
          <a:lstStyle/>
          <a:p>
            <a:endParaRPr lang="en-US" sz="2600" dirty="0"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orbel" panose="020B0503020204020204" pitchFamily="34" charset="0"/>
              </a:rPr>
              <a:t>Familiarization with programs and technology is key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orbel" panose="020B0503020204020204" pitchFamily="34" charset="0"/>
              </a:rPr>
              <a:t>Make Sure You Have all the Programs that You Need and that they Function Well for your Purposes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orbel" panose="020B0503020204020204" pitchFamily="34" charset="0"/>
              </a:rPr>
              <a:t>Streamline Your Processes and Procedures – Forms Help!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orbel" panose="020B0503020204020204" pitchFamily="34" charset="0"/>
              </a:rPr>
              <a:t>Prepare Educational Documents for Clients and/or Participate in  Client Preparation</a:t>
            </a:r>
          </a:p>
          <a:p>
            <a:endParaRPr lang="en-US" sz="2600" dirty="0">
              <a:latin typeface="Corbel" panose="020B0503020204020204" pitchFamily="34" charset="0"/>
            </a:endParaRPr>
          </a:p>
          <a:p>
            <a:endParaRPr lang="en-US" sz="2600" dirty="0">
              <a:latin typeface="Corbel" panose="020B0503020204020204" pitchFamily="34" charset="0"/>
            </a:endParaRPr>
          </a:p>
          <a:p>
            <a:endParaRPr lang="en-US" sz="2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7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3D977E-A805-4C4F-A6D5-E3760EE137F0}"/>
              </a:ext>
            </a:extLst>
          </p:cNvPr>
          <p:cNvSpPr txBox="1"/>
          <p:nvPr/>
        </p:nvSpPr>
        <p:spPr>
          <a:xfrm>
            <a:off x="640079" y="2053641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rgbClr val="FFFFFF"/>
                </a:solidFill>
                <a:latin typeface="Corbel" panose="020B0503020204020204" pitchFamily="34" charset="0"/>
                <a:ea typeface="+mj-ea"/>
                <a:cs typeface="+mj-cs"/>
              </a:rPr>
              <a:t>Flexible Mindset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05CDF-EFE5-4169-B718-D3F83D259625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The Mediator has to be ready for disruptions, glitches and the unexpected as in any mediation.                       It helps to go with the flow.                              </a:t>
            </a:r>
          </a:p>
          <a:p>
            <a:pPr algn="ctr" defTabSz="914400"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The clients don’t know that whatever is happening is not “normal” unless you tell them!</a:t>
            </a:r>
          </a:p>
        </p:txBody>
      </p:sp>
    </p:spTree>
    <p:extLst>
      <p:ext uri="{BB962C8B-B14F-4D97-AF65-F5344CB8AC3E}">
        <p14:creationId xmlns:p14="http://schemas.microsoft.com/office/powerpoint/2010/main" val="3997886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3C2727-3A8C-4A7A-AB6E-ED85309A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053641"/>
            <a:ext cx="4289777" cy="276009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orbel" panose="020B0503020204020204" pitchFamily="34" charset="0"/>
              </a:rPr>
              <a:t>PRACTICE TIPS  </a:t>
            </a:r>
            <a:br>
              <a:rPr lang="en-US" sz="5400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r>
              <a:rPr lang="en-US" sz="5400" dirty="0">
                <a:solidFill>
                  <a:srgbClr val="FFFFFF"/>
                </a:solidFill>
                <a:latin typeface="Corbel" panose="020B0503020204020204" pitchFamily="34" charset="0"/>
              </a:rPr>
              <a:t>FOR </a:t>
            </a:r>
            <a:br>
              <a:rPr lang="en-US" sz="5400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r>
              <a:rPr lang="en-US" sz="5400" dirty="0">
                <a:solidFill>
                  <a:srgbClr val="FFFFFF"/>
                </a:solidFill>
                <a:latin typeface="Corbel" panose="020B0503020204020204" pitchFamily="34" charset="0"/>
              </a:rPr>
              <a:t>A </a:t>
            </a:r>
            <a:br>
              <a:rPr lang="en-US" sz="5400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r>
              <a:rPr lang="en-US" sz="5400" dirty="0">
                <a:solidFill>
                  <a:srgbClr val="FFFFFF"/>
                </a:solidFill>
                <a:latin typeface="Corbel" panose="020B0503020204020204" pitchFamily="34" charset="0"/>
              </a:rPr>
              <a:t>SMOOTH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F8340-7E5D-47AD-9515-F0D358629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111" y="666928"/>
            <a:ext cx="5461347" cy="523063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0000"/>
                </a:solidFill>
                <a:latin typeface="Corbel" panose="020B0503020204020204" pitchFamily="34" charset="0"/>
              </a:rPr>
              <a:t>Set Expectations to Minimize Interruptions and Distractions: </a:t>
            </a:r>
          </a:p>
          <a:p>
            <a:pPr marL="68580" indent="0">
              <a:buNone/>
            </a:pPr>
            <a:endParaRPr lang="en-US" sz="26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411480" indent="-342900">
              <a:buFont typeface="Wingdings" panose="05000000000000000000" pitchFamily="2" charset="2"/>
              <a:buChar char="§"/>
            </a:pPr>
            <a:r>
              <a:rPr lang="en-US" sz="2600" u="sng" dirty="0">
                <a:solidFill>
                  <a:srgbClr val="000000"/>
                </a:solidFill>
                <a:latin typeface="Corbel" panose="020B0503020204020204" pitchFamily="34" charset="0"/>
              </a:rPr>
              <a:t>Interruption Free Zone  </a:t>
            </a:r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- </a:t>
            </a:r>
          </a:p>
          <a:p>
            <a:pPr marL="395288" indent="0">
              <a:buNone/>
            </a:pPr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Request Client take Reasonable Measures to Insure not Interrupted, Child Care, Notice to Co-Workers, etc.</a:t>
            </a:r>
          </a:p>
          <a:p>
            <a:pPr marL="411480" indent="-342900">
              <a:buFont typeface="Wingdings" panose="05000000000000000000" pitchFamily="2" charset="2"/>
              <a:buChar char="§"/>
            </a:pPr>
            <a:endParaRPr lang="en-US" sz="26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411480" indent="-342900">
              <a:buFont typeface="Wingdings" panose="05000000000000000000" pitchFamily="2" charset="2"/>
              <a:buChar char="§"/>
            </a:pPr>
            <a:r>
              <a:rPr lang="en-US" sz="2600" u="sng" dirty="0">
                <a:solidFill>
                  <a:srgbClr val="000000"/>
                </a:solidFill>
                <a:latin typeface="Corbel" panose="020B0503020204020204" pitchFamily="34" charset="0"/>
              </a:rPr>
              <a:t>Technology Hiatus </a:t>
            </a:r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– </a:t>
            </a:r>
          </a:p>
          <a:p>
            <a:pPr marL="395288" indent="0">
              <a:buNone/>
            </a:pPr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No Web Surfing, Checking Emails, Texting or Other Use of Technology During Sessions</a:t>
            </a:r>
          </a:p>
        </p:txBody>
      </p:sp>
    </p:spTree>
    <p:extLst>
      <p:ext uri="{BB962C8B-B14F-4D97-AF65-F5344CB8AC3E}">
        <p14:creationId xmlns:p14="http://schemas.microsoft.com/office/powerpoint/2010/main" val="2778835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27155-B9B1-4625-84DD-A62B9128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64" y="795548"/>
            <a:ext cx="4590028" cy="33401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orbel" panose="020B0503020204020204" pitchFamily="34" charset="0"/>
              </a:rPr>
              <a:t>AVOID</a:t>
            </a:r>
            <a:br>
              <a:rPr lang="en-US" sz="5400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r>
              <a:rPr lang="en-US" sz="5400" dirty="0">
                <a:solidFill>
                  <a:srgbClr val="FFFFFF"/>
                </a:solidFill>
                <a:latin typeface="Corbel" panose="020B0503020204020204" pitchFamily="34" charset="0"/>
              </a:rPr>
              <a:t>TECHNOLOGY ISSUES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Graphic 13" descr="Presentation with Checklist">
            <a:extLst>
              <a:ext uri="{FF2B5EF4-FFF2-40B4-BE49-F238E27FC236}">
                <a16:creationId xmlns:a16="http://schemas.microsoft.com/office/drawing/2014/main" id="{71039568-60EC-4585-AEC3-E78E6B27B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3078" y="2576514"/>
            <a:ext cx="1705848" cy="170584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D29BA-4CBF-43B5-B59E-0DFE6024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418" y="795548"/>
            <a:ext cx="4402377" cy="5738602"/>
          </a:xfrm>
        </p:spPr>
        <p:txBody>
          <a:bodyPr anchor="ctr">
            <a:normAutofit/>
          </a:bodyPr>
          <a:lstStyle/>
          <a:p>
            <a:r>
              <a:rPr lang="en-US" sz="2600" dirty="0">
                <a:latin typeface="Corbel" panose="020B0503020204020204" pitchFamily="34" charset="0"/>
              </a:rPr>
              <a:t>Familiarization with Platform in Advance</a:t>
            </a:r>
          </a:p>
          <a:p>
            <a:pPr marL="68580" indent="0">
              <a:buNone/>
            </a:pPr>
            <a:endParaRPr lang="en-US" sz="2600" dirty="0">
              <a:latin typeface="Corbel" panose="020B0503020204020204" pitchFamily="34" charset="0"/>
            </a:endParaRPr>
          </a:p>
          <a:p>
            <a:r>
              <a:rPr lang="en-US" sz="2600" dirty="0">
                <a:latin typeface="Corbel" panose="020B0503020204020204" pitchFamily="34" charset="0"/>
              </a:rPr>
              <a:t>Practice Session</a:t>
            </a:r>
          </a:p>
          <a:p>
            <a:pPr marL="68580" indent="0">
              <a:buNone/>
            </a:pPr>
            <a:endParaRPr lang="en-US" sz="2600" dirty="0">
              <a:latin typeface="Corbel" panose="020B0503020204020204" pitchFamily="34" charset="0"/>
            </a:endParaRPr>
          </a:p>
          <a:p>
            <a:r>
              <a:rPr lang="en-US" sz="2600" dirty="0">
                <a:latin typeface="Corbel" panose="020B0503020204020204" pitchFamily="34" charset="0"/>
              </a:rPr>
              <a:t>Early Log-On for Sessions</a:t>
            </a:r>
          </a:p>
          <a:p>
            <a:pPr marL="68580" indent="0">
              <a:buNone/>
            </a:pPr>
            <a:endParaRPr lang="en-US" sz="2600" dirty="0">
              <a:latin typeface="Corbel" panose="020B0503020204020204" pitchFamily="34" charset="0"/>
            </a:endParaRPr>
          </a:p>
          <a:p>
            <a:r>
              <a:rPr lang="en-US" sz="2600" dirty="0">
                <a:latin typeface="Corbel" panose="020B0503020204020204" pitchFamily="34" charset="0"/>
              </a:rPr>
              <a:t>Technology Failure Protocol</a:t>
            </a:r>
          </a:p>
          <a:p>
            <a:pPr marL="68580" indent="0">
              <a:buNone/>
            </a:pPr>
            <a:endParaRPr lang="en-US" sz="2600" dirty="0">
              <a:latin typeface="Corbel" panose="020B0503020204020204" pitchFamily="34" charset="0"/>
            </a:endParaRPr>
          </a:p>
          <a:p>
            <a:r>
              <a:rPr lang="en-US" sz="2600" dirty="0">
                <a:latin typeface="Corbel" panose="020B0503020204020204" pitchFamily="34" charset="0"/>
              </a:rPr>
              <a:t>Caucus Failure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7593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92CF1-C4F9-4EAD-8AAC-00302ED8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3" y="1185334"/>
            <a:ext cx="9833548" cy="11023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orbel" panose="020B0503020204020204" pitchFamily="34" charset="0"/>
              </a:rPr>
              <a:t>ONLINE MEDIATION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97BDE-8F4F-4299-8DBE-19FE5AA1C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59" y="2753936"/>
            <a:ext cx="10995377" cy="3507317"/>
          </a:xfrm>
        </p:spPr>
        <p:txBody>
          <a:bodyPr>
            <a:noAutofit/>
          </a:bodyPr>
          <a:lstStyle/>
          <a:p>
            <a:pPr lvl="1"/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Expand your Client Base, Availability and INCOME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Clients Will Increasingly Expect to Conduct Their Mediation Online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Convenient for Mediator and Clients – Mobility, Accessibility, Efficiency and Convenience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Disadvantages Can Be Effectively Minimized or Eliminated with Proper Preparation and Client Education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Use Your Online Mediation Ground Rules and Guidelines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Corbel" panose="020B0503020204020204" pitchFamily="34" charset="0"/>
              </a:rPr>
              <a:t>Final Tip:  LET PEOPLE KNOW YOU OFFER ODR - ADD IT TO YOUR WEBSITE!!!</a:t>
            </a:r>
          </a:p>
        </p:txBody>
      </p:sp>
    </p:spTree>
    <p:extLst>
      <p:ext uri="{BB962C8B-B14F-4D97-AF65-F5344CB8AC3E}">
        <p14:creationId xmlns:p14="http://schemas.microsoft.com/office/powerpoint/2010/main" val="130478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in a green shirt&#10;&#10;Description generated with very high confidence">
            <a:extLst>
              <a:ext uri="{FF2B5EF4-FFF2-40B4-BE49-F238E27FC236}">
                <a16:creationId xmlns:a16="http://schemas.microsoft.com/office/drawing/2014/main" id="{8BA3976E-C2F3-4D75-8C60-43AA90677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" r="-2" b="23811"/>
          <a:stretch/>
        </p:blipFill>
        <p:spPr>
          <a:xfrm>
            <a:off x="3125968" y="2527222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Picture 9" descr="A person wearing a blue shirt&#10;&#10;Description generated with very high confidence">
            <a:extLst>
              <a:ext uri="{FF2B5EF4-FFF2-40B4-BE49-F238E27FC236}">
                <a16:creationId xmlns:a16="http://schemas.microsoft.com/office/drawing/2014/main" id="{A2550481-0446-45DA-B5DB-50BF40F0D8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" r="1" b="29505"/>
          <a:stretch/>
        </p:blipFill>
        <p:spPr>
          <a:xfrm>
            <a:off x="1" y="1"/>
            <a:ext cx="3669791" cy="3118953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4" name="Picture 13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7F029DE1-268E-4CC6-8B63-EC66B35E53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7" r="3" b="21990"/>
          <a:stretch/>
        </p:blipFill>
        <p:spPr>
          <a:xfrm>
            <a:off x="20" y="3917273"/>
            <a:ext cx="3440566" cy="2950205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9" name="Picture 38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A91DE77A-C7E2-46BE-BE4E-D5265A47B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534" y="282222"/>
            <a:ext cx="5207777" cy="6585256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000000"/>
              </a:solidFill>
              <a:latin typeface="Corbel" panose="020B0503020204020204" pitchFamily="34" charset="0"/>
              <a:ea typeface="Yu Gothic UI Semilight" panose="020B0400000000000000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u="sng" dirty="0">
                <a:solidFill>
                  <a:srgbClr val="000000"/>
                </a:solidFill>
                <a:latin typeface="Corbel" panose="020B0503020204020204" pitchFamily="34" charset="0"/>
                <a:ea typeface="Yu Gothic UI Semilight" panose="020B0400000000000000" pitchFamily="34" charset="-128"/>
              </a:rPr>
              <a:t>Susan Guthrie, Esq</a:t>
            </a:r>
            <a:r>
              <a:rPr lang="en-US" sz="1800" b="1" dirty="0">
                <a:solidFill>
                  <a:srgbClr val="000000"/>
                </a:solidFill>
                <a:latin typeface="Corbel" panose="020B0503020204020204" pitchFamily="34" charset="0"/>
                <a:ea typeface="Yu Gothic UI Semilight" panose="020B0400000000000000" pitchFamily="34" charset="-128"/>
              </a:rPr>
              <a:t>. – </a:t>
            </a:r>
            <a:r>
              <a:rPr lang="en-US" sz="1800" dirty="0">
                <a:solidFill>
                  <a:srgbClr val="000000"/>
                </a:solidFill>
                <a:latin typeface="Corbel" panose="020B0503020204020204" pitchFamily="34" charset="0"/>
                <a:ea typeface="Yu Gothic UI Semilight" panose="020B0400000000000000" pitchFamily="34" charset="-128"/>
              </a:rPr>
              <a:t>Family Law Attorney and Mediator for almost 30 years. Co-Founder of </a:t>
            </a:r>
            <a:r>
              <a:rPr lang="en-US" sz="1800" b="1" dirty="0">
                <a:solidFill>
                  <a:srgbClr val="000000"/>
                </a:solidFill>
                <a:latin typeface="Corbel" panose="020B0503020204020204" pitchFamily="34" charset="0"/>
                <a:ea typeface="Yu Gothic UI Semilight" panose="020B0400000000000000" pitchFamily="34" charset="-128"/>
              </a:rPr>
              <a:t>Breaking Free Mediation</a:t>
            </a:r>
            <a:r>
              <a:rPr lang="en-US" sz="1800" dirty="0">
                <a:solidFill>
                  <a:srgbClr val="000000"/>
                </a:solidFill>
                <a:latin typeface="Corbel" panose="020B0503020204020204" pitchFamily="34" charset="0"/>
                <a:ea typeface="Yu Gothic UI Semilight" panose="020B0400000000000000" pitchFamily="34" charset="-128"/>
              </a:rPr>
              <a:t> providing mindful dispute resolution services online and in person.  Trains fellow professionals in ODR best practices and practical application through her company </a:t>
            </a:r>
            <a:r>
              <a:rPr lang="en-US" sz="1800" b="1" dirty="0">
                <a:solidFill>
                  <a:srgbClr val="000000"/>
                </a:solidFill>
                <a:latin typeface="Corbel" panose="020B0503020204020204" pitchFamily="34" charset="0"/>
                <a:ea typeface="Yu Gothic UI Semilight" panose="020B0400000000000000" pitchFamily="34" charset="-128"/>
              </a:rPr>
              <a:t>Learn to Mediate Online</a:t>
            </a:r>
            <a:r>
              <a:rPr lang="en-US" sz="1800" dirty="0">
                <a:solidFill>
                  <a:srgbClr val="000000"/>
                </a:solidFill>
                <a:latin typeface="Corbel" panose="020B0503020204020204" pitchFamily="34" charset="0"/>
                <a:ea typeface="Yu Gothic UI Semilight" panose="020B0400000000000000" pitchFamily="34" charset="-128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000000"/>
              </a:solidFill>
              <a:latin typeface="Corbel" panose="020B0503020204020204" pitchFamily="34" charset="0"/>
              <a:ea typeface="Yu Gothic UI Semilight" panose="020B0400000000000000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u="sng" dirty="0">
                <a:latin typeface="Corbel" panose="020B0503020204020204" pitchFamily="34" charset="0"/>
                <a:ea typeface="Yu Gothic UI Semilight" panose="020B0400000000000000" pitchFamily="34" charset="-128"/>
              </a:rPr>
              <a:t>Maritza Gutierrez </a:t>
            </a:r>
            <a:r>
              <a:rPr lang="en-US" sz="1800" b="1" dirty="0">
                <a:latin typeface="Corbel" panose="020B0503020204020204" pitchFamily="34" charset="0"/>
                <a:ea typeface="Yu Gothic UI Semilight" panose="020B0400000000000000" pitchFamily="34" charset="-128"/>
              </a:rPr>
              <a:t>–</a:t>
            </a:r>
            <a:r>
              <a:rPr lang="en-US" sz="1800" dirty="0">
                <a:latin typeface="Corbel" panose="020B0503020204020204" pitchFamily="34" charset="0"/>
              </a:rPr>
              <a:t>Program Manager and Supervising Mediator with the Los Angeles County Department of Consumer and Business Affairs (DCBA). DCBA began their Online Dispute Resolution (ODR) Program in 2014</a:t>
            </a:r>
            <a:r>
              <a:rPr lang="en-US" sz="1800" dirty="0">
                <a:latin typeface="Corbel" panose="020B0503020204020204" pitchFamily="34" charset="0"/>
                <a:ea typeface="Yu Gothic UI Semilight" panose="020B0400000000000000" pitchFamily="34" charset="-128"/>
              </a:rPr>
              <a:t> to provide the community with both traditional and ODR mediation practices</a:t>
            </a:r>
            <a:r>
              <a:rPr lang="en-US" sz="1800" dirty="0">
                <a:latin typeface="Corbel" panose="020B0503020204020204" pitchFamily="34" charset="0"/>
              </a:rPr>
              <a:t>. </a:t>
            </a:r>
            <a:endParaRPr lang="en-US" sz="1800" dirty="0">
              <a:latin typeface="Corbel" panose="020B0503020204020204" pitchFamily="34" charset="0"/>
              <a:ea typeface="Yu Gothic UI Semilight" panose="020B0400000000000000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000000"/>
              </a:solidFill>
              <a:latin typeface="Corbel" panose="020B0503020204020204" pitchFamily="34" charset="0"/>
              <a:ea typeface="Yu Gothic UI Semilight" panose="020B0400000000000000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u="sng" dirty="0">
                <a:solidFill>
                  <a:srgbClr val="000000"/>
                </a:solidFill>
                <a:latin typeface="Corbel" panose="020B0503020204020204" pitchFamily="34" charset="0"/>
                <a:ea typeface="Yu Gothic UI Semilight" panose="020B0400000000000000" pitchFamily="34" charset="-128"/>
              </a:rPr>
              <a:t>Adya Riss, MSW </a:t>
            </a:r>
            <a:r>
              <a:rPr lang="en-US" sz="1800" b="1" dirty="0">
                <a:solidFill>
                  <a:srgbClr val="000000"/>
                </a:solidFill>
                <a:latin typeface="Corbel" panose="020B0503020204020204" pitchFamily="34" charset="0"/>
                <a:ea typeface="Yu Gothic UI Semilight" panose="020B0400000000000000" pitchFamily="34" charset="-128"/>
              </a:rPr>
              <a:t>– </a:t>
            </a:r>
            <a:r>
              <a:rPr lang="en-US" sz="1800" dirty="0">
                <a:solidFill>
                  <a:srgbClr val="000000"/>
                </a:solidFill>
                <a:latin typeface="Corbel" panose="020B0503020204020204" pitchFamily="34" charset="0"/>
                <a:ea typeface="Yu Gothic UI Semilight" panose="020B0400000000000000" pitchFamily="34" charset="-128"/>
              </a:rPr>
              <a:t>Mediator and Supervisor with the Ventura Center for Dispute Settlement (VCDS) and a co-parent professional for coParenter.com providing on-demand online dispute resolution and coaching for divorced, separated, and never-married parents.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8EFA88-582F-4523-B73E-359D6EB717E6}"/>
              </a:ext>
            </a:extLst>
          </p:cNvPr>
          <p:cNvSpPr txBox="1"/>
          <p:nvPr/>
        </p:nvSpPr>
        <p:spPr>
          <a:xfrm>
            <a:off x="6649157" y="-10166"/>
            <a:ext cx="547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Workshop Panelists</a:t>
            </a:r>
          </a:p>
        </p:txBody>
      </p:sp>
    </p:spTree>
    <p:extLst>
      <p:ext uri="{BB962C8B-B14F-4D97-AF65-F5344CB8AC3E}">
        <p14:creationId xmlns:p14="http://schemas.microsoft.com/office/powerpoint/2010/main" val="211355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53594-B449-40D6-837F-68B91A1F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2" y="677333"/>
            <a:ext cx="11313602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u="sng" kern="1200" dirty="0">
                <a:solidFill>
                  <a:schemeClr val="tx1"/>
                </a:solidFill>
                <a:latin typeface="Corbel" panose="020B0503020204020204" pitchFamily="34" charset="0"/>
              </a:rPr>
              <a:t>CONTACT INFORMATION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FA96F9-D3B6-4BA4-A135-8A2CEFD2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F1292D-DCAB-4049-B76C-6A0494788A21}"/>
              </a:ext>
            </a:extLst>
          </p:cNvPr>
          <p:cNvSpPr txBox="1"/>
          <p:nvPr/>
        </p:nvSpPr>
        <p:spPr>
          <a:xfrm>
            <a:off x="325242" y="1874853"/>
            <a:ext cx="84925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Maritza Gutierrez</a:t>
            </a:r>
            <a:r>
              <a:rPr lang="en-US" sz="2400" dirty="0"/>
              <a:t>  </a:t>
            </a:r>
          </a:p>
          <a:p>
            <a:r>
              <a:rPr lang="en-US" sz="2400" dirty="0">
                <a:hlinkClick r:id="rId5"/>
              </a:rPr>
              <a:t>mediation@dcba.lacounty.gov</a:t>
            </a:r>
            <a:endParaRPr lang="en-US" sz="2400" dirty="0"/>
          </a:p>
          <a:p>
            <a:r>
              <a:rPr lang="en-US" sz="2400" dirty="0"/>
              <a:t>https://dcba.lacounty.gov</a:t>
            </a:r>
          </a:p>
          <a:p>
            <a:endParaRPr lang="en-US" sz="2400" dirty="0"/>
          </a:p>
          <a:p>
            <a:r>
              <a:rPr lang="en-US" sz="2400" b="1" dirty="0" err="1"/>
              <a:t>Adya</a:t>
            </a:r>
            <a:r>
              <a:rPr lang="en-US" sz="2400" b="1" dirty="0"/>
              <a:t> </a:t>
            </a:r>
            <a:r>
              <a:rPr lang="en-US" sz="2400" b="1" dirty="0" err="1"/>
              <a:t>Riss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6"/>
              </a:rPr>
              <a:t>adya@coparenter.org</a:t>
            </a:r>
            <a:endParaRPr lang="en-US" sz="2400" dirty="0"/>
          </a:p>
          <a:p>
            <a:r>
              <a:rPr lang="en-US" sz="2400" dirty="0"/>
              <a:t>www.coparenter.com</a:t>
            </a:r>
          </a:p>
          <a:p>
            <a:endParaRPr lang="en-US" sz="2400" dirty="0"/>
          </a:p>
          <a:p>
            <a:r>
              <a:rPr lang="en-US" sz="2400" b="1" dirty="0"/>
              <a:t>Susan Guthrie, Esq</a:t>
            </a:r>
            <a:r>
              <a:rPr lang="en-US" sz="2400" dirty="0"/>
              <a:t>. </a:t>
            </a:r>
          </a:p>
          <a:p>
            <a:r>
              <a:rPr lang="en-US" sz="2400" dirty="0">
                <a:hlinkClick r:id="rId7"/>
              </a:rPr>
              <a:t>susan@breakingfreemediation.com</a:t>
            </a:r>
            <a:endParaRPr lang="en-US" sz="2400" dirty="0"/>
          </a:p>
          <a:p>
            <a:r>
              <a:rPr lang="en-US" sz="2400" dirty="0"/>
              <a:t>www.breakingfreemediation.com</a:t>
            </a:r>
          </a:p>
          <a:p>
            <a:r>
              <a:rPr lang="en-US" sz="2400" dirty="0"/>
              <a:t>www.learntomediateonline.com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484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F79DEB-72BE-4B36-8820-682BD445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Corbel" panose="020B0503020204020204" pitchFamily="34" charset="0"/>
              </a:rPr>
              <a:t>ONLINE MEDIATION FORMATS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6670AB-0B6A-488F-84A8-33D526FFF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390582"/>
              </p:ext>
            </p:extLst>
          </p:nvPr>
        </p:nvGraphicFramePr>
        <p:xfrm>
          <a:off x="960905" y="324028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1176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3">
            <a:extLst>
              <a:ext uri="{FF2B5EF4-FFF2-40B4-BE49-F238E27FC236}">
                <a16:creationId xmlns:a16="http://schemas.microsoft.com/office/drawing/2014/main" id="{A98C9768-9647-460B-B2B9-86709EC1675C}"/>
              </a:ext>
            </a:extLst>
          </p:cNvPr>
          <p:cNvSpPr/>
          <p:nvPr/>
        </p:nvSpPr>
        <p:spPr>
          <a:xfrm>
            <a:off x="4023360" y="1463039"/>
            <a:ext cx="42119" cy="5120640"/>
          </a:xfrm>
          <a:prstGeom prst="line">
            <a:avLst/>
          </a:prstGeom>
          <a:noFill/>
          <a:ln w="101520">
            <a:solidFill>
              <a:srgbClr val="595959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Straight Connector 17">
            <a:extLst>
              <a:ext uri="{FF2B5EF4-FFF2-40B4-BE49-F238E27FC236}">
                <a16:creationId xmlns:a16="http://schemas.microsoft.com/office/drawing/2014/main" id="{C26C3F41-2DC9-401D-8ED0-DED2E7A0391F}"/>
              </a:ext>
            </a:extLst>
          </p:cNvPr>
          <p:cNvSpPr/>
          <p:nvPr/>
        </p:nvSpPr>
        <p:spPr>
          <a:xfrm>
            <a:off x="8138160" y="1463039"/>
            <a:ext cx="0" cy="5029201"/>
          </a:xfrm>
          <a:prstGeom prst="line">
            <a:avLst/>
          </a:prstGeom>
          <a:noFill/>
          <a:ln w="101520">
            <a:solidFill>
              <a:srgbClr val="595959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59557-E322-4A50-AC32-C052CC54BB6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21520" y="182880"/>
            <a:ext cx="743688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18447D-5381-4FC3-8E03-D51A4C390EF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1800">
            <a:off x="550152" y="1449403"/>
            <a:ext cx="2919600" cy="522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E3FDAE-5996-4932-AC2E-AA22BA51825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661279" y="1474200"/>
            <a:ext cx="2928239" cy="520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7F3FF4-6ECA-435C-A6BF-41FFFCDA836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595360" y="1463039"/>
            <a:ext cx="3108959" cy="5212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76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D70C4-314E-4C2D-869C-13AD45755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orbel" panose="020B0503020204020204" pitchFamily="34" charset="0"/>
              </a:rPr>
              <a:t>Back and Forth Bidding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7A28C-0477-47B9-A3C6-A46AEB6E3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5698"/>
            <a:ext cx="9144000" cy="420001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D2AC6F"/>
                </a:solidFill>
              </a:rPr>
              <a:t>Ebay</a:t>
            </a:r>
            <a:r>
              <a:rPr lang="en-US" sz="3200" dirty="0">
                <a:solidFill>
                  <a:srgbClr val="D2AC6F"/>
                </a:solidFill>
              </a:rPr>
              <a:t>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046E2-516E-46FA-B30C-DF6907E9F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4" b="12502"/>
          <a:stretch/>
        </p:blipFill>
        <p:spPr bwMode="auto">
          <a:xfrm>
            <a:off x="2515025" y="307731"/>
            <a:ext cx="710685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13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E39C4-11E3-4A1B-B533-23B1AA88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Corbel" panose="020B0503020204020204" pitchFamily="34" charset="0"/>
              </a:rPr>
              <a:t>Portal Messaging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C52E9A-9AEB-4AE5-9764-C90C2B84F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43790" r="3703"/>
          <a:stretch>
            <a:fillRect/>
          </a:stretch>
        </p:blipFill>
        <p:spPr bwMode="auto">
          <a:xfrm>
            <a:off x="4824771" y="564445"/>
            <a:ext cx="7367229" cy="47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50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30A59-D7D4-4D92-B86E-A90D7FFCF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222" y="802955"/>
            <a:ext cx="6379523" cy="1454051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0000"/>
                </a:solidFill>
                <a:latin typeface="Corbel" panose="020B0503020204020204" pitchFamily="34" charset="0"/>
              </a:rPr>
              <a:t>Demonstration Video   Divorce Mediation </a:t>
            </a:r>
            <a:br>
              <a:rPr lang="en-US" sz="5400" dirty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en-US" sz="5400" dirty="0">
                <a:solidFill>
                  <a:srgbClr val="000000"/>
                </a:solidFill>
                <a:latin typeface="Corbel" panose="020B0503020204020204" pitchFamily="34" charset="0"/>
              </a:rPr>
              <a:t>via Zoom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5C93D169-3F61-4424-9DB1-A3E52C8ED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CB9E1-74A8-4348-92C7-0C094C5AE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(Video Inserted Here)</a:t>
            </a:r>
          </a:p>
        </p:txBody>
      </p:sp>
    </p:spTree>
    <p:extLst>
      <p:ext uri="{BB962C8B-B14F-4D97-AF65-F5344CB8AC3E}">
        <p14:creationId xmlns:p14="http://schemas.microsoft.com/office/powerpoint/2010/main" val="302393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CFDC8-198E-47D0-933E-537D91823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9" y="644392"/>
            <a:ext cx="4059049" cy="5354072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Corbel" panose="020B0503020204020204" pitchFamily="34" charset="0"/>
              </a:rPr>
              <a:t>ADVANTAGES </a:t>
            </a:r>
            <a:br>
              <a:rPr lang="en-US" sz="4000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br>
              <a:rPr lang="en-US" sz="4000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Corbel" panose="020B0503020204020204" pitchFamily="34" charset="0"/>
              </a:rPr>
              <a:t>&amp; </a:t>
            </a:r>
            <a:br>
              <a:rPr lang="en-US" sz="4000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br>
              <a:rPr lang="en-US" sz="4000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Corbel" panose="020B0503020204020204" pitchFamily="34" charset="0"/>
              </a:rPr>
              <a:t>DISADVANTAGES</a:t>
            </a:r>
            <a:br>
              <a:rPr lang="en-US" sz="4000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br>
              <a:rPr lang="en-US" sz="4000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Corbel" panose="020B0503020204020204" pitchFamily="34" charset="0"/>
              </a:rPr>
              <a:t>OF </a:t>
            </a:r>
            <a:br>
              <a:rPr lang="en-US" sz="4000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br>
              <a:rPr lang="en-US" sz="4000" dirty="0">
                <a:solidFill>
                  <a:srgbClr val="FFFFFF"/>
                </a:solidFill>
                <a:latin typeface="Corbel" panose="020B0503020204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Corbel" panose="020B0503020204020204" pitchFamily="34" charset="0"/>
              </a:rPr>
              <a:t>ONLINE MEDIATION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5205C-CD7B-414C-8F91-526ECD4116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80855" y="1412488"/>
            <a:ext cx="3427283" cy="54455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Corbel" panose="020B0503020204020204" pitchFamily="34" charset="0"/>
              </a:rPr>
              <a:t>Convenient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Corbel" panose="020B0503020204020204" pitchFamily="34" charset="0"/>
              </a:rPr>
              <a:t>Separation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Corbel" panose="020B0503020204020204" pitchFamily="34" charset="0"/>
              </a:rPr>
              <a:t>Privacy / Comfort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Corbel" panose="020B0503020204020204" pitchFamily="34" charset="0"/>
              </a:rPr>
              <a:t>Accessibility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Corbel" panose="020B0503020204020204" pitchFamily="34" charset="0"/>
              </a:rPr>
              <a:t>Inexpensive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EF967-7BE8-4217-B0B2-E065D73128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51604" y="1412488"/>
            <a:ext cx="3514617" cy="53540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Corbel" panose="020B0503020204020204" pitchFamily="34" charset="0"/>
              </a:rPr>
              <a:t>It’s Different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Corbel" panose="020B0503020204020204" pitchFamily="34" charset="0"/>
              </a:rPr>
              <a:t>Tech Fear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Corbel" panose="020B0503020204020204" pitchFamily="34" charset="0"/>
              </a:rPr>
              <a:t>Less Personal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Corbel" panose="020B0503020204020204" pitchFamily="34" charset="0"/>
              </a:rPr>
              <a:t>Security Issues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5A9B1-24CF-4AE3-8A52-3A9693E52213}"/>
              </a:ext>
            </a:extLst>
          </p:cNvPr>
          <p:cNvSpPr txBox="1"/>
          <p:nvPr/>
        </p:nvSpPr>
        <p:spPr>
          <a:xfrm>
            <a:off x="4474464" y="633984"/>
            <a:ext cx="6742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sz="4000" b="1" u="sng" dirty="0"/>
              <a:t>PROS</a:t>
            </a:r>
            <a:r>
              <a:rPr lang="en-US" sz="4000" b="1" dirty="0"/>
              <a:t>                         </a:t>
            </a:r>
            <a:r>
              <a:rPr lang="en-US" sz="4000" b="1" u="sng" dirty="0"/>
              <a:t>CONS</a:t>
            </a:r>
            <a:endParaRPr lang="en-US" sz="4400" b="1" u="sng" dirty="0"/>
          </a:p>
        </p:txBody>
      </p:sp>
    </p:spTree>
    <p:extLst>
      <p:ext uri="{BB962C8B-B14F-4D97-AF65-F5344CB8AC3E}">
        <p14:creationId xmlns:p14="http://schemas.microsoft.com/office/powerpoint/2010/main" val="352572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DE9E8-6607-43FA-AA6D-20A9A08FB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416" y="642352"/>
            <a:ext cx="7313289" cy="1053973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Innovative or Expected?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85D37-26DC-4F42-9E00-4CC4120EC2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87" t="62666" r="78195" b="32264"/>
          <a:stretch/>
        </p:blipFill>
        <p:spPr>
          <a:xfrm>
            <a:off x="1120563" y="2787218"/>
            <a:ext cx="1538393" cy="347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3A2C4F-DAC9-4ED8-B9DF-D6DE6ED34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83" t="62666" r="66188" b="32264"/>
          <a:stretch/>
        </p:blipFill>
        <p:spPr>
          <a:xfrm>
            <a:off x="1076954" y="4270353"/>
            <a:ext cx="1430026" cy="3477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3F95E4-D2C7-453D-AF78-514223034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83" t="62666" r="66188" b="32264"/>
          <a:stretch/>
        </p:blipFill>
        <p:spPr>
          <a:xfrm>
            <a:off x="1174746" y="2787218"/>
            <a:ext cx="1430026" cy="46793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0F83178-7CF7-4F98-9710-2509919C5E23}"/>
              </a:ext>
            </a:extLst>
          </p:cNvPr>
          <p:cNvSpPr txBox="1">
            <a:spLocks/>
          </p:cNvSpPr>
          <p:nvPr/>
        </p:nvSpPr>
        <p:spPr>
          <a:xfrm>
            <a:off x="207643" y="2548210"/>
            <a:ext cx="7005134" cy="4180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Millennials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Online/Video Meetings                             in the Workplace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Relationships and Communications via Skype, Facetime, Text and Snapchat</a:t>
            </a:r>
          </a:p>
          <a:p>
            <a:pPr algn="l"/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6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977</Words>
  <Application>Microsoft Office PowerPoint</Application>
  <PresentationFormat>Widescreen</PresentationFormat>
  <Paragraphs>158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Microsoft YaHei</vt:lpstr>
      <vt:lpstr>Yu Gothic UI Semilight</vt:lpstr>
      <vt:lpstr>Arial</vt:lpstr>
      <vt:lpstr>Calibri</vt:lpstr>
      <vt:lpstr>Calibri Light</vt:lpstr>
      <vt:lpstr>Corbel</vt:lpstr>
      <vt:lpstr>Lucida Sans</vt:lpstr>
      <vt:lpstr>Wingdings</vt:lpstr>
      <vt:lpstr>Office Theme</vt:lpstr>
      <vt:lpstr>NO LIMITS:  EXPAND YOUR PRACTICE BY ADDING ONLINE MEDIATION</vt:lpstr>
      <vt:lpstr>PowerPoint Presentation</vt:lpstr>
      <vt:lpstr>ONLINE MEDIATION FORMATS</vt:lpstr>
      <vt:lpstr>PowerPoint Presentation</vt:lpstr>
      <vt:lpstr>Back and Forth Bidding</vt:lpstr>
      <vt:lpstr>Portal Messaging</vt:lpstr>
      <vt:lpstr>Demonstration Video   Divorce Mediation  via Zoom</vt:lpstr>
      <vt:lpstr>ADVANTAGES   &amp;   DISADVANTAGES  OF   ONLINE MEDIATION</vt:lpstr>
      <vt:lpstr>Innovative or Expected?</vt:lpstr>
      <vt:lpstr>THREE KEYS TO SUCCESS</vt:lpstr>
      <vt:lpstr>TECH ISSUES  AND CHOICE OF PROGRAMS</vt:lpstr>
      <vt:lpstr>CONFIDENTIALITY                 &amp;  PRIVACY PROTECTION</vt:lpstr>
      <vt:lpstr>MEDIATION CONFIDENTIALITY </vt:lpstr>
      <vt:lpstr>PRIVACY</vt:lpstr>
      <vt:lpstr>MEDIATOR PREPARATION</vt:lpstr>
      <vt:lpstr>PowerPoint Presentation</vt:lpstr>
      <vt:lpstr>PRACTICE TIPS   FOR  A  SMOOTH PROCESS</vt:lpstr>
      <vt:lpstr>AVOID TECHNOLOGY ISSUES</vt:lpstr>
      <vt:lpstr>ONLINE MEDIATION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LIMITS:  EXPAND YOUR PRACTICE BY ADDING ONLINE MEDIATION</dc:title>
  <dc:creator>Susan Guthrie</dc:creator>
  <cp:lastModifiedBy>Susan Guthrie</cp:lastModifiedBy>
  <cp:revision>25</cp:revision>
  <cp:lastPrinted>2018-10-23T23:42:09Z</cp:lastPrinted>
  <dcterms:created xsi:type="dcterms:W3CDTF">2018-10-23T20:02:19Z</dcterms:created>
  <dcterms:modified xsi:type="dcterms:W3CDTF">2018-10-30T22:58:03Z</dcterms:modified>
</cp:coreProperties>
</file>