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1"/>
  </p:notesMasterIdLst>
  <p:sldIdLst>
    <p:sldId id="292" r:id="rId2"/>
    <p:sldId id="291" r:id="rId3"/>
    <p:sldId id="519" r:id="rId4"/>
    <p:sldId id="632" r:id="rId5"/>
    <p:sldId id="521" r:id="rId6"/>
    <p:sldId id="648" r:id="rId7"/>
    <p:sldId id="649" r:id="rId8"/>
    <p:sldId id="651" r:id="rId9"/>
    <p:sldId id="652" r:id="rId10"/>
    <p:sldId id="634" r:id="rId11"/>
    <p:sldId id="568" r:id="rId12"/>
    <p:sldId id="288" r:id="rId13"/>
    <p:sldId id="645" r:id="rId14"/>
    <p:sldId id="570" r:id="rId15"/>
    <p:sldId id="653" r:id="rId16"/>
    <p:sldId id="654" r:id="rId17"/>
    <p:sldId id="655" r:id="rId18"/>
    <p:sldId id="656" r:id="rId19"/>
    <p:sldId id="657" r:id="rId20"/>
    <p:sldId id="658" r:id="rId21"/>
    <p:sldId id="659" r:id="rId22"/>
    <p:sldId id="660" r:id="rId23"/>
    <p:sldId id="662" r:id="rId24"/>
    <p:sldId id="663" r:id="rId25"/>
    <p:sldId id="664" r:id="rId26"/>
    <p:sldId id="665" r:id="rId27"/>
    <p:sldId id="666" r:id="rId28"/>
    <p:sldId id="667" r:id="rId29"/>
    <p:sldId id="668" r:id="rId30"/>
    <p:sldId id="669" r:id="rId31"/>
    <p:sldId id="670" r:id="rId32"/>
    <p:sldId id="671" r:id="rId33"/>
    <p:sldId id="672" r:id="rId34"/>
    <p:sldId id="673" r:id="rId35"/>
    <p:sldId id="675" r:id="rId36"/>
    <p:sldId id="676" r:id="rId37"/>
    <p:sldId id="677" r:id="rId38"/>
    <p:sldId id="678" r:id="rId39"/>
    <p:sldId id="646"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35" autoAdjust="0"/>
    <p:restoredTop sz="94660"/>
  </p:normalViewPr>
  <p:slideViewPr>
    <p:cSldViewPr snapToGrid="0">
      <p:cViewPr varScale="1">
        <p:scale>
          <a:sx n="68" d="100"/>
          <a:sy n="68" d="100"/>
        </p:scale>
        <p:origin x="732" y="66"/>
      </p:cViewPr>
      <p:guideLst/>
    </p:cSldViewPr>
  </p:slideViewPr>
  <p:notesTextViewPr>
    <p:cViewPr>
      <p:scale>
        <a:sx n="1" d="1"/>
        <a:sy n="1" d="1"/>
      </p:scale>
      <p:origin x="0" y="0"/>
    </p:cViewPr>
  </p:notesTextViewPr>
  <p:notesViewPr>
    <p:cSldViewPr snapToGrid="0">
      <p:cViewPr varScale="1">
        <p:scale>
          <a:sx n="87" d="100"/>
          <a:sy n="87" d="100"/>
        </p:scale>
        <p:origin x="3840"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51699FE-383C-4A64-9795-F95CB43D0EE3}" type="doc">
      <dgm:prSet loTypeId="urn:microsoft.com/office/officeart/2005/8/layout/hProcess11" loCatId="process" qsTypeId="urn:microsoft.com/office/officeart/2005/8/quickstyle/simple1" qsCatId="simple" csTypeId="urn:microsoft.com/office/officeart/2005/8/colors/accent1_2" csCatId="accent1" phldr="1"/>
      <dgm:spPr/>
      <dgm:t>
        <a:bodyPr/>
        <a:lstStyle/>
        <a:p>
          <a:endParaRPr lang="en-US"/>
        </a:p>
      </dgm:t>
    </dgm:pt>
    <dgm:pt modelId="{4A0FD33E-7190-41ED-8F35-80766FBCC19F}">
      <dgm:prSet phldrT="[Text]"/>
      <dgm:spPr/>
      <dgm:t>
        <a:bodyPr/>
        <a:lstStyle/>
        <a:p>
          <a:r>
            <a:rPr lang="x-none" dirty="0"/>
            <a:t>Substantial Evidence</a:t>
          </a:r>
        </a:p>
      </dgm:t>
    </dgm:pt>
    <dgm:pt modelId="{429DC7D3-F8BE-4DB2-88C2-4021D0473D9F}" type="parTrans" cxnId="{CC58579F-14C1-494C-A3FA-EB3873EA5627}">
      <dgm:prSet/>
      <dgm:spPr/>
      <dgm:t>
        <a:bodyPr/>
        <a:lstStyle/>
        <a:p>
          <a:endParaRPr lang="en-US"/>
        </a:p>
      </dgm:t>
    </dgm:pt>
    <dgm:pt modelId="{452EF487-468F-4737-9CA5-18CEDC34DB1F}" type="sibTrans" cxnId="{CC58579F-14C1-494C-A3FA-EB3873EA5627}">
      <dgm:prSet/>
      <dgm:spPr/>
      <dgm:t>
        <a:bodyPr/>
        <a:lstStyle/>
        <a:p>
          <a:endParaRPr lang="en-US"/>
        </a:p>
      </dgm:t>
    </dgm:pt>
    <dgm:pt modelId="{70B676E8-56BA-4D60-A8F3-7A26C4D7A834}">
      <dgm:prSet phldrT="[Text]"/>
      <dgm:spPr/>
      <dgm:t>
        <a:bodyPr/>
        <a:lstStyle/>
        <a:p>
          <a:r>
            <a:rPr lang="x-none" b="1" dirty="0"/>
            <a:t>Preponderance of the Evidence</a:t>
          </a:r>
        </a:p>
      </dgm:t>
    </dgm:pt>
    <dgm:pt modelId="{B14CC295-54A0-45E5-93DE-031AF46FE525}" type="parTrans" cxnId="{ED41BB67-5EDC-4F22-AEBB-BB85F6B5344E}">
      <dgm:prSet/>
      <dgm:spPr/>
      <dgm:t>
        <a:bodyPr/>
        <a:lstStyle/>
        <a:p>
          <a:endParaRPr lang="en-US"/>
        </a:p>
      </dgm:t>
    </dgm:pt>
    <dgm:pt modelId="{FA9356D4-1755-4A57-9E62-85A715C22551}" type="sibTrans" cxnId="{ED41BB67-5EDC-4F22-AEBB-BB85F6B5344E}">
      <dgm:prSet/>
      <dgm:spPr/>
      <dgm:t>
        <a:bodyPr/>
        <a:lstStyle/>
        <a:p>
          <a:endParaRPr lang="en-US"/>
        </a:p>
      </dgm:t>
    </dgm:pt>
    <dgm:pt modelId="{72881C7F-535C-498B-8A8F-96C77F564792}">
      <dgm:prSet phldrT="[Text]"/>
      <dgm:spPr/>
      <dgm:t>
        <a:bodyPr/>
        <a:lstStyle/>
        <a:p>
          <a:r>
            <a:rPr lang="x-none" dirty="0"/>
            <a:t>Beyond a Reasonable Doubt</a:t>
          </a:r>
        </a:p>
      </dgm:t>
    </dgm:pt>
    <dgm:pt modelId="{476E24B3-9CA6-453F-B138-5D291BE5137B}" type="parTrans" cxnId="{7A309CF1-D501-4FD3-BAE2-BAE3DF6B0CBB}">
      <dgm:prSet/>
      <dgm:spPr/>
      <dgm:t>
        <a:bodyPr/>
        <a:lstStyle/>
        <a:p>
          <a:endParaRPr lang="en-US"/>
        </a:p>
      </dgm:t>
    </dgm:pt>
    <dgm:pt modelId="{97BADA08-98C0-4C20-8C19-F93329999DEE}" type="sibTrans" cxnId="{7A309CF1-D501-4FD3-BAE2-BAE3DF6B0CBB}">
      <dgm:prSet/>
      <dgm:spPr/>
      <dgm:t>
        <a:bodyPr/>
        <a:lstStyle/>
        <a:p>
          <a:endParaRPr lang="en-US"/>
        </a:p>
      </dgm:t>
    </dgm:pt>
    <dgm:pt modelId="{1E8F788D-8D31-4B85-AB3F-A59138A7A0A3}">
      <dgm:prSet phldrT="[Text]"/>
      <dgm:spPr/>
      <dgm:t>
        <a:bodyPr/>
        <a:lstStyle/>
        <a:p>
          <a:r>
            <a:rPr lang="x-none" b="0" dirty="0"/>
            <a:t>Clear and Convincing</a:t>
          </a:r>
        </a:p>
      </dgm:t>
    </dgm:pt>
    <dgm:pt modelId="{727E8A5B-C43B-45A1-9867-FCF2CB7B25DC}" type="parTrans" cxnId="{02D46C8C-A35E-4A59-8BB5-66DCA3D4F4E0}">
      <dgm:prSet/>
      <dgm:spPr/>
      <dgm:t>
        <a:bodyPr/>
        <a:lstStyle/>
        <a:p>
          <a:endParaRPr lang="en-US"/>
        </a:p>
      </dgm:t>
    </dgm:pt>
    <dgm:pt modelId="{E3B23C5A-F723-412C-B3D9-30A4479A3E60}" type="sibTrans" cxnId="{02D46C8C-A35E-4A59-8BB5-66DCA3D4F4E0}">
      <dgm:prSet/>
      <dgm:spPr/>
      <dgm:t>
        <a:bodyPr/>
        <a:lstStyle/>
        <a:p>
          <a:endParaRPr lang="en-US"/>
        </a:p>
      </dgm:t>
    </dgm:pt>
    <dgm:pt modelId="{9AFE44E9-A65E-49E0-B132-7D0454D52C12}" type="pres">
      <dgm:prSet presAssocID="{B51699FE-383C-4A64-9795-F95CB43D0EE3}" presName="Name0" presStyleCnt="0">
        <dgm:presLayoutVars>
          <dgm:dir/>
          <dgm:resizeHandles val="exact"/>
        </dgm:presLayoutVars>
      </dgm:prSet>
      <dgm:spPr/>
    </dgm:pt>
    <dgm:pt modelId="{5CD7A80F-5FEC-4B16-9E69-4387B521E7CA}" type="pres">
      <dgm:prSet presAssocID="{B51699FE-383C-4A64-9795-F95CB43D0EE3}" presName="arrow" presStyleLbl="bgShp" presStyleIdx="0" presStyleCnt="1"/>
      <dgm:spPr/>
    </dgm:pt>
    <dgm:pt modelId="{7C43DCD1-ADE0-4C3A-A968-2F383A8D05F9}" type="pres">
      <dgm:prSet presAssocID="{B51699FE-383C-4A64-9795-F95CB43D0EE3}" presName="points" presStyleCnt="0"/>
      <dgm:spPr/>
    </dgm:pt>
    <dgm:pt modelId="{551AE890-7DC4-479C-9F2A-9E784E97379F}" type="pres">
      <dgm:prSet presAssocID="{4A0FD33E-7190-41ED-8F35-80766FBCC19F}" presName="compositeA" presStyleCnt="0"/>
      <dgm:spPr/>
    </dgm:pt>
    <dgm:pt modelId="{7B2F11B0-D69C-4639-B6A2-10B867CACC91}" type="pres">
      <dgm:prSet presAssocID="{4A0FD33E-7190-41ED-8F35-80766FBCC19F}" presName="textA" presStyleLbl="revTx" presStyleIdx="0" presStyleCnt="4">
        <dgm:presLayoutVars>
          <dgm:bulletEnabled val="1"/>
        </dgm:presLayoutVars>
      </dgm:prSet>
      <dgm:spPr/>
    </dgm:pt>
    <dgm:pt modelId="{C0E81F37-5F45-4EAF-A64C-0C2FBAB04315}" type="pres">
      <dgm:prSet presAssocID="{4A0FD33E-7190-41ED-8F35-80766FBCC19F}" presName="circleA" presStyleLbl="node1" presStyleIdx="0" presStyleCnt="4"/>
      <dgm:spPr/>
    </dgm:pt>
    <dgm:pt modelId="{86DE753D-E5FB-4228-AE8C-72ACBF1657C5}" type="pres">
      <dgm:prSet presAssocID="{4A0FD33E-7190-41ED-8F35-80766FBCC19F}" presName="spaceA" presStyleCnt="0"/>
      <dgm:spPr/>
    </dgm:pt>
    <dgm:pt modelId="{23401004-35D6-41FD-9542-92D3195194A9}" type="pres">
      <dgm:prSet presAssocID="{452EF487-468F-4737-9CA5-18CEDC34DB1F}" presName="space" presStyleCnt="0"/>
      <dgm:spPr/>
    </dgm:pt>
    <dgm:pt modelId="{EC2063E3-3315-4D84-A745-5D5A28DAD4DA}" type="pres">
      <dgm:prSet presAssocID="{70B676E8-56BA-4D60-A8F3-7A26C4D7A834}" presName="compositeB" presStyleCnt="0"/>
      <dgm:spPr/>
    </dgm:pt>
    <dgm:pt modelId="{24904833-0018-4342-90BA-8693709530DD}" type="pres">
      <dgm:prSet presAssocID="{70B676E8-56BA-4D60-A8F3-7A26C4D7A834}" presName="textB" presStyleLbl="revTx" presStyleIdx="1" presStyleCnt="4" custLinFactNeighborX="-11836" custLinFactNeighborY="629">
        <dgm:presLayoutVars>
          <dgm:bulletEnabled val="1"/>
        </dgm:presLayoutVars>
      </dgm:prSet>
      <dgm:spPr/>
    </dgm:pt>
    <dgm:pt modelId="{B55798CF-5890-4E06-89CD-18B126F8D0F7}" type="pres">
      <dgm:prSet presAssocID="{70B676E8-56BA-4D60-A8F3-7A26C4D7A834}" presName="circleB" presStyleLbl="node1" presStyleIdx="1" presStyleCnt="4" custLinFactNeighborX="-70187" custLinFactNeighborY="0"/>
      <dgm:spPr/>
    </dgm:pt>
    <dgm:pt modelId="{B8ADEBEA-28EB-440A-9AE2-4A5836DF65C9}" type="pres">
      <dgm:prSet presAssocID="{70B676E8-56BA-4D60-A8F3-7A26C4D7A834}" presName="spaceB" presStyleCnt="0"/>
      <dgm:spPr/>
    </dgm:pt>
    <dgm:pt modelId="{F182AAB3-1AB1-4D44-B715-84B5586B43B2}" type="pres">
      <dgm:prSet presAssocID="{FA9356D4-1755-4A57-9E62-85A715C22551}" presName="space" presStyleCnt="0"/>
      <dgm:spPr/>
    </dgm:pt>
    <dgm:pt modelId="{C03B1E0C-AAA3-449F-AB64-D5A7AEB91FB5}" type="pres">
      <dgm:prSet presAssocID="{1E8F788D-8D31-4B85-AB3F-A59138A7A0A3}" presName="compositeA" presStyleCnt="0"/>
      <dgm:spPr/>
    </dgm:pt>
    <dgm:pt modelId="{0890BFF1-8DE7-40CC-A0BA-43B11799DF17}" type="pres">
      <dgm:prSet presAssocID="{1E8F788D-8D31-4B85-AB3F-A59138A7A0A3}" presName="textA" presStyleLbl="revTx" presStyleIdx="2" presStyleCnt="4" custScaleX="95378" custScaleY="98531" custLinFactNeighborX="-15268" custLinFactNeighborY="-2075">
        <dgm:presLayoutVars>
          <dgm:bulletEnabled val="1"/>
        </dgm:presLayoutVars>
      </dgm:prSet>
      <dgm:spPr/>
    </dgm:pt>
    <dgm:pt modelId="{8575828B-0C6F-4663-96C4-4EC706CA9968}" type="pres">
      <dgm:prSet presAssocID="{1E8F788D-8D31-4B85-AB3F-A59138A7A0A3}" presName="circleA" presStyleLbl="node1" presStyleIdx="2" presStyleCnt="4" custLinFactNeighborX="-92643" custLinFactNeighborY="0"/>
      <dgm:spPr/>
    </dgm:pt>
    <dgm:pt modelId="{90F0248A-E320-47AA-B7F3-7CD9C31A7D0E}" type="pres">
      <dgm:prSet presAssocID="{1E8F788D-8D31-4B85-AB3F-A59138A7A0A3}" presName="spaceA" presStyleCnt="0"/>
      <dgm:spPr/>
    </dgm:pt>
    <dgm:pt modelId="{51E4CB4F-A17E-456B-A5FC-B7B0D9CB2682}" type="pres">
      <dgm:prSet presAssocID="{E3B23C5A-F723-412C-B3D9-30A4479A3E60}" presName="space" presStyleCnt="0"/>
      <dgm:spPr/>
    </dgm:pt>
    <dgm:pt modelId="{F2001939-FBF4-41E1-A9AD-1F2C1C6CE898}" type="pres">
      <dgm:prSet presAssocID="{72881C7F-535C-498B-8A8F-96C77F564792}" presName="compositeB" presStyleCnt="0"/>
      <dgm:spPr/>
    </dgm:pt>
    <dgm:pt modelId="{A976644B-8C53-42B2-A4E1-FED587083D9E}" type="pres">
      <dgm:prSet presAssocID="{72881C7F-535C-498B-8A8F-96C77F564792}" presName="textB" presStyleLbl="revTx" presStyleIdx="3" presStyleCnt="4" custScaleX="75108" custScaleY="98742" custLinFactNeighborX="-16906" custLinFactNeighborY="-315">
        <dgm:presLayoutVars>
          <dgm:bulletEnabled val="1"/>
        </dgm:presLayoutVars>
      </dgm:prSet>
      <dgm:spPr/>
    </dgm:pt>
    <dgm:pt modelId="{9DEA43FB-1D73-485B-BADC-8E8F066FAF3E}" type="pres">
      <dgm:prSet presAssocID="{72881C7F-535C-498B-8A8F-96C77F564792}" presName="circleB" presStyleLbl="node1" presStyleIdx="3" presStyleCnt="4" custLinFactX="-22193" custLinFactNeighborX="-100000" custLinFactNeighborY="-1257"/>
      <dgm:spPr/>
    </dgm:pt>
    <dgm:pt modelId="{66F30C6E-D15C-4456-8EB7-7663CC4EEB1C}" type="pres">
      <dgm:prSet presAssocID="{72881C7F-535C-498B-8A8F-96C77F564792}" presName="spaceB" presStyleCnt="0"/>
      <dgm:spPr/>
    </dgm:pt>
  </dgm:ptLst>
  <dgm:cxnLst>
    <dgm:cxn modelId="{2F25EC1A-8836-4BE4-838E-D5CD796AE08C}" type="presOf" srcId="{4A0FD33E-7190-41ED-8F35-80766FBCC19F}" destId="{7B2F11B0-D69C-4639-B6A2-10B867CACC91}" srcOrd="0" destOrd="0" presId="urn:microsoft.com/office/officeart/2005/8/layout/hProcess11"/>
    <dgm:cxn modelId="{ED41BB67-5EDC-4F22-AEBB-BB85F6B5344E}" srcId="{B51699FE-383C-4A64-9795-F95CB43D0EE3}" destId="{70B676E8-56BA-4D60-A8F3-7A26C4D7A834}" srcOrd="1" destOrd="0" parTransId="{B14CC295-54A0-45E5-93DE-031AF46FE525}" sibTransId="{FA9356D4-1755-4A57-9E62-85A715C22551}"/>
    <dgm:cxn modelId="{037D9680-5101-4A4C-8644-C45AC5859172}" type="presOf" srcId="{B51699FE-383C-4A64-9795-F95CB43D0EE3}" destId="{9AFE44E9-A65E-49E0-B132-7D0454D52C12}" srcOrd="0" destOrd="0" presId="urn:microsoft.com/office/officeart/2005/8/layout/hProcess11"/>
    <dgm:cxn modelId="{02D46C8C-A35E-4A59-8BB5-66DCA3D4F4E0}" srcId="{B51699FE-383C-4A64-9795-F95CB43D0EE3}" destId="{1E8F788D-8D31-4B85-AB3F-A59138A7A0A3}" srcOrd="2" destOrd="0" parTransId="{727E8A5B-C43B-45A1-9867-FCF2CB7B25DC}" sibTransId="{E3B23C5A-F723-412C-B3D9-30A4479A3E60}"/>
    <dgm:cxn modelId="{CC58579F-14C1-494C-A3FA-EB3873EA5627}" srcId="{B51699FE-383C-4A64-9795-F95CB43D0EE3}" destId="{4A0FD33E-7190-41ED-8F35-80766FBCC19F}" srcOrd="0" destOrd="0" parTransId="{429DC7D3-F8BE-4DB2-88C2-4021D0473D9F}" sibTransId="{452EF487-468F-4737-9CA5-18CEDC34DB1F}"/>
    <dgm:cxn modelId="{515DCCB2-34D9-48ED-91E1-2993795B8066}" type="presOf" srcId="{1E8F788D-8D31-4B85-AB3F-A59138A7A0A3}" destId="{0890BFF1-8DE7-40CC-A0BA-43B11799DF17}" srcOrd="0" destOrd="0" presId="urn:microsoft.com/office/officeart/2005/8/layout/hProcess11"/>
    <dgm:cxn modelId="{2C8171C0-5B55-4EE1-BB3F-B53C4D0DFA25}" type="presOf" srcId="{70B676E8-56BA-4D60-A8F3-7A26C4D7A834}" destId="{24904833-0018-4342-90BA-8693709530DD}" srcOrd="0" destOrd="0" presId="urn:microsoft.com/office/officeart/2005/8/layout/hProcess11"/>
    <dgm:cxn modelId="{EF1DDFE5-26BE-4298-A7E8-3E9C874E8108}" type="presOf" srcId="{72881C7F-535C-498B-8A8F-96C77F564792}" destId="{A976644B-8C53-42B2-A4E1-FED587083D9E}" srcOrd="0" destOrd="0" presId="urn:microsoft.com/office/officeart/2005/8/layout/hProcess11"/>
    <dgm:cxn modelId="{7A309CF1-D501-4FD3-BAE2-BAE3DF6B0CBB}" srcId="{B51699FE-383C-4A64-9795-F95CB43D0EE3}" destId="{72881C7F-535C-498B-8A8F-96C77F564792}" srcOrd="3" destOrd="0" parTransId="{476E24B3-9CA6-453F-B138-5D291BE5137B}" sibTransId="{97BADA08-98C0-4C20-8C19-F93329999DEE}"/>
    <dgm:cxn modelId="{70F5C928-5F99-45A9-9BCA-4D7FB5D5E66D}" type="presParOf" srcId="{9AFE44E9-A65E-49E0-B132-7D0454D52C12}" destId="{5CD7A80F-5FEC-4B16-9E69-4387B521E7CA}" srcOrd="0" destOrd="0" presId="urn:microsoft.com/office/officeart/2005/8/layout/hProcess11"/>
    <dgm:cxn modelId="{A546CBD3-BA3D-4EFC-B57D-29A4E005649A}" type="presParOf" srcId="{9AFE44E9-A65E-49E0-B132-7D0454D52C12}" destId="{7C43DCD1-ADE0-4C3A-A968-2F383A8D05F9}" srcOrd="1" destOrd="0" presId="urn:microsoft.com/office/officeart/2005/8/layout/hProcess11"/>
    <dgm:cxn modelId="{12B8BC2C-491C-4B58-9454-68B556645181}" type="presParOf" srcId="{7C43DCD1-ADE0-4C3A-A968-2F383A8D05F9}" destId="{551AE890-7DC4-479C-9F2A-9E784E97379F}" srcOrd="0" destOrd="0" presId="urn:microsoft.com/office/officeart/2005/8/layout/hProcess11"/>
    <dgm:cxn modelId="{5410822B-8893-4274-BB2C-8C13FE2C6739}" type="presParOf" srcId="{551AE890-7DC4-479C-9F2A-9E784E97379F}" destId="{7B2F11B0-D69C-4639-B6A2-10B867CACC91}" srcOrd="0" destOrd="0" presId="urn:microsoft.com/office/officeart/2005/8/layout/hProcess11"/>
    <dgm:cxn modelId="{1BFE233E-B491-4B08-AD86-84F56590B6D2}" type="presParOf" srcId="{551AE890-7DC4-479C-9F2A-9E784E97379F}" destId="{C0E81F37-5F45-4EAF-A64C-0C2FBAB04315}" srcOrd="1" destOrd="0" presId="urn:microsoft.com/office/officeart/2005/8/layout/hProcess11"/>
    <dgm:cxn modelId="{E1F50FF0-7FB0-4192-BF51-A43D00CCFE7A}" type="presParOf" srcId="{551AE890-7DC4-479C-9F2A-9E784E97379F}" destId="{86DE753D-E5FB-4228-AE8C-72ACBF1657C5}" srcOrd="2" destOrd="0" presId="urn:microsoft.com/office/officeart/2005/8/layout/hProcess11"/>
    <dgm:cxn modelId="{EEFD6EE6-FB34-4E35-BEEE-49566AF3F4B3}" type="presParOf" srcId="{7C43DCD1-ADE0-4C3A-A968-2F383A8D05F9}" destId="{23401004-35D6-41FD-9542-92D3195194A9}" srcOrd="1" destOrd="0" presId="urn:microsoft.com/office/officeart/2005/8/layout/hProcess11"/>
    <dgm:cxn modelId="{D77503F1-80BD-4922-AEF9-DC23DF05BC29}" type="presParOf" srcId="{7C43DCD1-ADE0-4C3A-A968-2F383A8D05F9}" destId="{EC2063E3-3315-4D84-A745-5D5A28DAD4DA}" srcOrd="2" destOrd="0" presId="urn:microsoft.com/office/officeart/2005/8/layout/hProcess11"/>
    <dgm:cxn modelId="{B0FFCC20-EE2E-47AD-9523-9D960C1381C9}" type="presParOf" srcId="{EC2063E3-3315-4D84-A745-5D5A28DAD4DA}" destId="{24904833-0018-4342-90BA-8693709530DD}" srcOrd="0" destOrd="0" presId="urn:microsoft.com/office/officeart/2005/8/layout/hProcess11"/>
    <dgm:cxn modelId="{1B01812D-181C-4F62-B3DA-F285E775220D}" type="presParOf" srcId="{EC2063E3-3315-4D84-A745-5D5A28DAD4DA}" destId="{B55798CF-5890-4E06-89CD-18B126F8D0F7}" srcOrd="1" destOrd="0" presId="urn:microsoft.com/office/officeart/2005/8/layout/hProcess11"/>
    <dgm:cxn modelId="{841BE6A3-742F-47F9-A038-49386DB8BA8E}" type="presParOf" srcId="{EC2063E3-3315-4D84-A745-5D5A28DAD4DA}" destId="{B8ADEBEA-28EB-440A-9AE2-4A5836DF65C9}" srcOrd="2" destOrd="0" presId="urn:microsoft.com/office/officeart/2005/8/layout/hProcess11"/>
    <dgm:cxn modelId="{3C6EB689-22EF-4A06-A66E-8C6CA4298847}" type="presParOf" srcId="{7C43DCD1-ADE0-4C3A-A968-2F383A8D05F9}" destId="{F182AAB3-1AB1-4D44-B715-84B5586B43B2}" srcOrd="3" destOrd="0" presId="urn:microsoft.com/office/officeart/2005/8/layout/hProcess11"/>
    <dgm:cxn modelId="{46789DD9-859B-4085-AC4E-7ED42D000531}" type="presParOf" srcId="{7C43DCD1-ADE0-4C3A-A968-2F383A8D05F9}" destId="{C03B1E0C-AAA3-449F-AB64-D5A7AEB91FB5}" srcOrd="4" destOrd="0" presId="urn:microsoft.com/office/officeart/2005/8/layout/hProcess11"/>
    <dgm:cxn modelId="{D0A19F17-B246-4576-8A89-966BD35E7CF7}" type="presParOf" srcId="{C03B1E0C-AAA3-449F-AB64-D5A7AEB91FB5}" destId="{0890BFF1-8DE7-40CC-A0BA-43B11799DF17}" srcOrd="0" destOrd="0" presId="urn:microsoft.com/office/officeart/2005/8/layout/hProcess11"/>
    <dgm:cxn modelId="{21BB95EB-29B9-4FCC-B4F6-94D045941D02}" type="presParOf" srcId="{C03B1E0C-AAA3-449F-AB64-D5A7AEB91FB5}" destId="{8575828B-0C6F-4663-96C4-4EC706CA9968}" srcOrd="1" destOrd="0" presId="urn:microsoft.com/office/officeart/2005/8/layout/hProcess11"/>
    <dgm:cxn modelId="{6E9A5FAD-ACD8-4C64-8F51-76D31E33F66C}" type="presParOf" srcId="{C03B1E0C-AAA3-449F-AB64-D5A7AEB91FB5}" destId="{90F0248A-E320-47AA-B7F3-7CD9C31A7D0E}" srcOrd="2" destOrd="0" presId="urn:microsoft.com/office/officeart/2005/8/layout/hProcess11"/>
    <dgm:cxn modelId="{D206314F-85AA-457A-9134-5164EAC75C9A}" type="presParOf" srcId="{7C43DCD1-ADE0-4C3A-A968-2F383A8D05F9}" destId="{51E4CB4F-A17E-456B-A5FC-B7B0D9CB2682}" srcOrd="5" destOrd="0" presId="urn:microsoft.com/office/officeart/2005/8/layout/hProcess11"/>
    <dgm:cxn modelId="{6FF02AC0-EA14-4416-856E-F33E739B6884}" type="presParOf" srcId="{7C43DCD1-ADE0-4C3A-A968-2F383A8D05F9}" destId="{F2001939-FBF4-41E1-A9AD-1F2C1C6CE898}" srcOrd="6" destOrd="0" presId="urn:microsoft.com/office/officeart/2005/8/layout/hProcess11"/>
    <dgm:cxn modelId="{EA0396FA-8BD6-49CC-A1C2-E45361D9DD66}" type="presParOf" srcId="{F2001939-FBF4-41E1-A9AD-1F2C1C6CE898}" destId="{A976644B-8C53-42B2-A4E1-FED587083D9E}" srcOrd="0" destOrd="0" presId="urn:microsoft.com/office/officeart/2005/8/layout/hProcess11"/>
    <dgm:cxn modelId="{09989606-7371-4D5F-B889-C5377A8DCF59}" type="presParOf" srcId="{F2001939-FBF4-41E1-A9AD-1F2C1C6CE898}" destId="{9DEA43FB-1D73-485B-BADC-8E8F066FAF3E}" srcOrd="1" destOrd="0" presId="urn:microsoft.com/office/officeart/2005/8/layout/hProcess11"/>
    <dgm:cxn modelId="{2C73FF76-E63D-4F67-ACEA-7D6887D02F7C}" type="presParOf" srcId="{F2001939-FBF4-41E1-A9AD-1F2C1C6CE898}" destId="{66F30C6E-D15C-4456-8EB7-7663CC4EEB1C}" srcOrd="2" destOrd="0" presId="urn:microsoft.com/office/officeart/2005/8/layout/hProcess1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D7A80F-5FEC-4B16-9E69-4387B521E7CA}">
      <dsp:nvSpPr>
        <dsp:cNvPr id="0" name=""/>
        <dsp:cNvSpPr/>
      </dsp:nvSpPr>
      <dsp:spPr>
        <a:xfrm>
          <a:off x="0" y="1082211"/>
          <a:ext cx="10046273" cy="1442949"/>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B2F11B0-D69C-4639-B6A2-10B867CACC91}">
      <dsp:nvSpPr>
        <dsp:cNvPr id="0" name=""/>
        <dsp:cNvSpPr/>
      </dsp:nvSpPr>
      <dsp:spPr>
        <a:xfrm>
          <a:off x="4525" y="0"/>
          <a:ext cx="2176528" cy="14429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6464" tIns="156464" rIns="156464" bIns="156464" numCol="1" spcCol="1270" anchor="b" anchorCtr="0">
          <a:noAutofit/>
        </a:bodyPr>
        <a:lstStyle/>
        <a:p>
          <a:pPr marL="0" lvl="0" indent="0" algn="ctr" defTabSz="977900">
            <a:lnSpc>
              <a:spcPct val="90000"/>
            </a:lnSpc>
            <a:spcBef>
              <a:spcPct val="0"/>
            </a:spcBef>
            <a:spcAft>
              <a:spcPct val="35000"/>
            </a:spcAft>
            <a:buNone/>
          </a:pPr>
          <a:r>
            <a:rPr lang="x-none" sz="2200" kern="1200" dirty="0"/>
            <a:t>Substantial Evidence</a:t>
          </a:r>
        </a:p>
      </dsp:txBody>
      <dsp:txXfrm>
        <a:off x="4525" y="0"/>
        <a:ext cx="2176528" cy="1442949"/>
      </dsp:txXfrm>
    </dsp:sp>
    <dsp:sp modelId="{C0E81F37-5F45-4EAF-A64C-0C2FBAB04315}">
      <dsp:nvSpPr>
        <dsp:cNvPr id="0" name=""/>
        <dsp:cNvSpPr/>
      </dsp:nvSpPr>
      <dsp:spPr>
        <a:xfrm>
          <a:off x="912421" y="1623317"/>
          <a:ext cx="360737" cy="360737"/>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4904833-0018-4342-90BA-8693709530DD}">
      <dsp:nvSpPr>
        <dsp:cNvPr id="0" name=""/>
        <dsp:cNvSpPr/>
      </dsp:nvSpPr>
      <dsp:spPr>
        <a:xfrm>
          <a:off x="2032266" y="2164423"/>
          <a:ext cx="2176528" cy="14429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6464" tIns="156464" rIns="156464" bIns="156464" numCol="1" spcCol="1270" anchor="t" anchorCtr="0">
          <a:noAutofit/>
        </a:bodyPr>
        <a:lstStyle/>
        <a:p>
          <a:pPr marL="0" lvl="0" indent="0" algn="ctr" defTabSz="977900">
            <a:lnSpc>
              <a:spcPct val="90000"/>
            </a:lnSpc>
            <a:spcBef>
              <a:spcPct val="0"/>
            </a:spcBef>
            <a:spcAft>
              <a:spcPct val="35000"/>
            </a:spcAft>
            <a:buNone/>
          </a:pPr>
          <a:r>
            <a:rPr lang="x-none" sz="2200" b="1" kern="1200" dirty="0"/>
            <a:t>Preponderance of the Evidence</a:t>
          </a:r>
        </a:p>
      </dsp:txBody>
      <dsp:txXfrm>
        <a:off x="2032266" y="2164423"/>
        <a:ext cx="2176528" cy="1442949"/>
      </dsp:txXfrm>
    </dsp:sp>
    <dsp:sp modelId="{B55798CF-5890-4E06-89CD-18B126F8D0F7}">
      <dsp:nvSpPr>
        <dsp:cNvPr id="0" name=""/>
        <dsp:cNvSpPr/>
      </dsp:nvSpPr>
      <dsp:spPr>
        <a:xfrm>
          <a:off x="2944585" y="1623317"/>
          <a:ext cx="360737" cy="360737"/>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890BFF1-8DE7-40CC-A0BA-43B11799DF17}">
      <dsp:nvSpPr>
        <dsp:cNvPr id="0" name=""/>
        <dsp:cNvSpPr/>
      </dsp:nvSpPr>
      <dsp:spPr>
        <a:xfrm>
          <a:off x="4293223" y="0"/>
          <a:ext cx="2075929" cy="14217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6464" tIns="156464" rIns="156464" bIns="156464" numCol="1" spcCol="1270" anchor="b" anchorCtr="0">
          <a:noAutofit/>
        </a:bodyPr>
        <a:lstStyle/>
        <a:p>
          <a:pPr marL="0" lvl="0" indent="0" algn="ctr" defTabSz="977900">
            <a:lnSpc>
              <a:spcPct val="90000"/>
            </a:lnSpc>
            <a:spcBef>
              <a:spcPct val="0"/>
            </a:spcBef>
            <a:spcAft>
              <a:spcPct val="35000"/>
            </a:spcAft>
            <a:buNone/>
          </a:pPr>
          <a:r>
            <a:rPr lang="x-none" sz="2200" b="0" kern="1200" dirty="0"/>
            <a:t>Clear and Convincing</a:t>
          </a:r>
        </a:p>
      </dsp:txBody>
      <dsp:txXfrm>
        <a:off x="4293223" y="0"/>
        <a:ext cx="2075929" cy="1421752"/>
      </dsp:txXfrm>
    </dsp:sp>
    <dsp:sp modelId="{8575828B-0C6F-4663-96C4-4EC706CA9968}">
      <dsp:nvSpPr>
        <dsp:cNvPr id="0" name=""/>
        <dsp:cNvSpPr/>
      </dsp:nvSpPr>
      <dsp:spPr>
        <a:xfrm>
          <a:off x="5148934" y="1618018"/>
          <a:ext cx="360737" cy="360737"/>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976644B-8C53-42B2-A4E1-FED587083D9E}">
      <dsp:nvSpPr>
        <dsp:cNvPr id="0" name=""/>
        <dsp:cNvSpPr/>
      </dsp:nvSpPr>
      <dsp:spPr>
        <a:xfrm>
          <a:off x="6763518" y="2173492"/>
          <a:ext cx="1634747" cy="14247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6464" tIns="156464" rIns="156464" bIns="156464" numCol="1" spcCol="1270" anchor="t" anchorCtr="0">
          <a:noAutofit/>
        </a:bodyPr>
        <a:lstStyle/>
        <a:p>
          <a:pPr marL="0" lvl="0" indent="0" algn="ctr" defTabSz="977900">
            <a:lnSpc>
              <a:spcPct val="90000"/>
            </a:lnSpc>
            <a:spcBef>
              <a:spcPct val="0"/>
            </a:spcBef>
            <a:spcAft>
              <a:spcPct val="35000"/>
            </a:spcAft>
            <a:buNone/>
          </a:pPr>
          <a:r>
            <a:rPr lang="x-none" sz="2200" kern="1200" dirty="0"/>
            <a:t>Beyond a Reasonable Doubt</a:t>
          </a:r>
        </a:p>
      </dsp:txBody>
      <dsp:txXfrm>
        <a:off x="6763518" y="2173492"/>
        <a:ext cx="1634747" cy="1424796"/>
      </dsp:txXfrm>
    </dsp:sp>
    <dsp:sp modelId="{9DEA43FB-1D73-485B-BADC-8E8F066FAF3E}">
      <dsp:nvSpPr>
        <dsp:cNvPr id="0" name=""/>
        <dsp:cNvSpPr/>
      </dsp:nvSpPr>
      <dsp:spPr>
        <a:xfrm>
          <a:off x="7327691" y="1623321"/>
          <a:ext cx="360737" cy="360737"/>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AC047D-3991-42C0-8897-EC90783CFF63}" type="datetimeFigureOut">
              <a:rPr lang="en-US" smtClean="0"/>
              <a:t>10/10/2019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025496-048A-41C3-9075-37F4215A6C2A}" type="slidenum">
              <a:rPr lang="en-US" smtClean="0"/>
              <a:t>‹#›</a:t>
            </a:fld>
            <a:endParaRPr lang="en-US"/>
          </a:p>
        </p:txBody>
      </p:sp>
    </p:spTree>
    <p:extLst>
      <p:ext uri="{BB962C8B-B14F-4D97-AF65-F5344CB8AC3E}">
        <p14:creationId xmlns:p14="http://schemas.microsoft.com/office/powerpoint/2010/main" val="23583012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0213" y="708025"/>
            <a:ext cx="6296025" cy="3541713"/>
          </a:xfrm>
        </p:spPr>
      </p:sp>
      <p:sp>
        <p:nvSpPr>
          <p:cNvPr id="3" name="Notes Placeholder 2"/>
          <p:cNvSpPr>
            <a:spLocks noGrp="1"/>
          </p:cNvSpPr>
          <p:nvPr>
            <p:ph type="body" idx="1"/>
          </p:nvPr>
        </p:nvSpPr>
        <p:spPr/>
        <p:txBody>
          <a:bodyPr/>
          <a:lstStyle/>
          <a:p>
            <a:r>
              <a:rPr lang="en-US" dirty="0"/>
              <a:t>WHO IS DECISIONMAKER? Stakeholder – customer client shareholder director govt authority vendor</a:t>
            </a:r>
            <a:r>
              <a:rPr lang="en-US" baseline="0" dirty="0"/>
              <a:t> employer</a:t>
            </a:r>
            <a:endParaRPr lang="en-US" dirty="0"/>
          </a:p>
          <a:p>
            <a:r>
              <a:rPr lang="en-US" dirty="0"/>
              <a:t>Title IX context – typically </a:t>
            </a:r>
            <a:r>
              <a:rPr lang="en-US" dirty="0" err="1"/>
              <a:t>indiv</a:t>
            </a:r>
            <a:r>
              <a:rPr lang="en-US" dirty="0"/>
              <a:t> with authority</a:t>
            </a:r>
            <a:r>
              <a:rPr lang="en-US" baseline="0" dirty="0"/>
              <a:t> to take adverse action – discipline or dismiss student from University</a:t>
            </a:r>
          </a:p>
          <a:p>
            <a:endParaRPr lang="en-US" baseline="0" dirty="0"/>
          </a:p>
        </p:txBody>
      </p:sp>
    </p:spTree>
    <p:extLst>
      <p:ext uri="{BB962C8B-B14F-4D97-AF65-F5344CB8AC3E}">
        <p14:creationId xmlns:p14="http://schemas.microsoft.com/office/powerpoint/2010/main" val="31552839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pPr marL="228600" indent="-228600">
              <a:buAutoNum type="arabicPeriod"/>
            </a:pPr>
            <a:r>
              <a:rPr lang="en-US" dirty="0"/>
              <a:t>Harvey Weinstein– Sexual Harassment and assault. Three accusations of rape. Sacked by the board in light of new information regarding misconduct. Later resigned from the board of his company. Officially charged with rape and several other counts of sexual abuse against two women in May of 2018. </a:t>
            </a:r>
          </a:p>
          <a:p>
            <a:pPr marL="228600" marR="0" lvl="0" indent="-228600" algn="l" defTabSz="914400" rtl="0" eaLnBrk="0" fontAlgn="base" latinLnBrk="0" hangingPunct="0">
              <a:lnSpc>
                <a:spcPct val="100000"/>
              </a:lnSpc>
              <a:spcBef>
                <a:spcPct val="30000"/>
              </a:spcBef>
              <a:spcAft>
                <a:spcPct val="0"/>
              </a:spcAft>
              <a:buClrTx/>
              <a:buSzTx/>
              <a:buFontTx/>
              <a:buAutoNum type="arabicPeriod"/>
              <a:tabLst/>
              <a:defRPr/>
            </a:pPr>
            <a:r>
              <a:rPr lang="en-US" dirty="0"/>
              <a:t>Mark Halperin (formerly ABC News, MSNBC) – leaned into women with an erection</a:t>
            </a:r>
          </a:p>
          <a:p>
            <a:pPr marL="228600" marR="0" lvl="0" indent="-228600" algn="l" defTabSz="914400" rtl="0" eaLnBrk="0" fontAlgn="base" latinLnBrk="0" hangingPunct="0">
              <a:lnSpc>
                <a:spcPct val="100000"/>
              </a:lnSpc>
              <a:spcBef>
                <a:spcPct val="30000"/>
              </a:spcBef>
              <a:spcAft>
                <a:spcPct val="0"/>
              </a:spcAft>
              <a:buClrTx/>
              <a:buSzTx/>
              <a:buFontTx/>
              <a:buAutoNum type="arabicPeriod"/>
              <a:tabLst/>
              <a:defRPr/>
            </a:pPr>
            <a:r>
              <a:rPr lang="en-US" dirty="0"/>
              <a:t>Kevin Spacey – Oscar winning actor made sexual advances towards several young men</a:t>
            </a:r>
          </a:p>
          <a:p>
            <a:pPr marL="228600" marR="0" lvl="0" indent="-228600" algn="l" defTabSz="914400" rtl="0" eaLnBrk="0" fontAlgn="base" latinLnBrk="0" hangingPunct="0">
              <a:lnSpc>
                <a:spcPct val="100000"/>
              </a:lnSpc>
              <a:spcBef>
                <a:spcPct val="30000"/>
              </a:spcBef>
              <a:spcAft>
                <a:spcPct val="0"/>
              </a:spcAft>
              <a:buClrTx/>
              <a:buSzTx/>
              <a:buFontTx/>
              <a:buAutoNum type="arabicPeriod"/>
              <a:tabLst/>
              <a:defRPr/>
            </a:pPr>
            <a:r>
              <a:rPr lang="en-US" dirty="0"/>
              <a:t>Michael Oreskes (NPR) – accepted responsibility for sex advances to two women discussing career</a:t>
            </a:r>
          </a:p>
          <a:p>
            <a:pPr marL="228600" marR="0" lvl="0" indent="-228600" algn="l" defTabSz="914400" rtl="0" eaLnBrk="0" fontAlgn="base" latinLnBrk="0" hangingPunct="0">
              <a:lnSpc>
                <a:spcPct val="100000"/>
              </a:lnSpc>
              <a:spcBef>
                <a:spcPct val="30000"/>
              </a:spcBef>
              <a:spcAft>
                <a:spcPct val="0"/>
              </a:spcAft>
              <a:buClrTx/>
              <a:buSzTx/>
              <a:buFontTx/>
              <a:buAutoNum type="arabicPeriod"/>
              <a:tabLst/>
              <a:defRPr/>
            </a:pPr>
            <a:r>
              <a:rPr lang="en-US" dirty="0"/>
              <a:t>Roy Moore – Former AL Supreme Court Justice and US Senate candidate accused of sexual misconduct by nine women</a:t>
            </a:r>
          </a:p>
          <a:p>
            <a:pPr marL="228600" marR="0" lvl="0" indent="-228600" algn="l" defTabSz="914400" rtl="0" eaLnBrk="0" fontAlgn="base" latinLnBrk="0" hangingPunct="0">
              <a:lnSpc>
                <a:spcPct val="100000"/>
              </a:lnSpc>
              <a:spcBef>
                <a:spcPct val="30000"/>
              </a:spcBef>
              <a:spcAft>
                <a:spcPct val="0"/>
              </a:spcAft>
              <a:buClrTx/>
              <a:buSzTx/>
              <a:buFontTx/>
              <a:buAutoNum type="arabicPeriod"/>
              <a:tabLst/>
              <a:defRPr/>
            </a:pPr>
            <a:r>
              <a:rPr lang="en-US" dirty="0"/>
              <a:t>Comedian Louis CK – admitted years of sex misconduct to </a:t>
            </a:r>
            <a:r>
              <a:rPr lang="en-US" sz="1200" b="0" i="0" u="none" strike="noStrike" kern="1200" dirty="0">
                <a:solidFill>
                  <a:schemeClr val="tx1"/>
                </a:solidFill>
                <a:effectLst/>
                <a:latin typeface="+mn-lt"/>
                <a:ea typeface="+mn-ea"/>
                <a:cs typeface="+mn-cs"/>
              </a:rPr>
              <a:t>comedians, actresses and writer</a:t>
            </a:r>
            <a:endParaRPr lang="en-US" dirty="0"/>
          </a:p>
          <a:p>
            <a:pPr marL="228600" marR="0" lvl="0" indent="-228600" algn="l" defTabSz="914400" rtl="0" eaLnBrk="0" fontAlgn="base" latinLnBrk="0" hangingPunct="0">
              <a:lnSpc>
                <a:spcPct val="100000"/>
              </a:lnSpc>
              <a:spcBef>
                <a:spcPct val="30000"/>
              </a:spcBef>
              <a:spcAft>
                <a:spcPct val="0"/>
              </a:spcAft>
              <a:buClrTx/>
              <a:buSzTx/>
              <a:buFontTx/>
              <a:buAutoNum type="arabicPeriod"/>
              <a:tabLst/>
              <a:defRPr/>
            </a:pPr>
            <a:r>
              <a:rPr lang="en-US" dirty="0"/>
              <a:t>Sen. Al Franken - </a:t>
            </a:r>
            <a:r>
              <a:rPr lang="en-US" sz="1200" b="0" i="0" u="none" strike="noStrike" kern="1200" dirty="0">
                <a:solidFill>
                  <a:schemeClr val="tx1"/>
                </a:solidFill>
                <a:effectLst/>
                <a:latin typeface="+mn-lt"/>
                <a:ea typeface="+mn-ea"/>
                <a:cs typeface="+mn-cs"/>
              </a:rPr>
              <a:t>A radio news anchor accused him of forcibly kissing and groping her in 2006 when they were overseas for a USO show. 6 women accused. – resigned</a:t>
            </a:r>
          </a:p>
          <a:p>
            <a:pPr marL="228600" marR="0" lvl="0" indent="-228600" algn="l" defTabSz="914400" rtl="0" eaLnBrk="0" fontAlgn="base" latinLnBrk="0" hangingPunct="0">
              <a:lnSpc>
                <a:spcPct val="100000"/>
              </a:lnSpc>
              <a:spcBef>
                <a:spcPct val="30000"/>
              </a:spcBef>
              <a:spcAft>
                <a:spcPct val="0"/>
              </a:spcAft>
              <a:buClrTx/>
              <a:buSzTx/>
              <a:buFontTx/>
              <a:buAutoNum type="arabicPeriod"/>
              <a:tabLst/>
              <a:defRPr/>
            </a:pPr>
            <a:r>
              <a:rPr lang="en-US" sz="1200" b="0" i="0" u="none" strike="noStrike" kern="1200" dirty="0">
                <a:solidFill>
                  <a:schemeClr val="tx1"/>
                </a:solidFill>
                <a:effectLst/>
                <a:latin typeface="+mn-lt"/>
                <a:ea typeface="+mn-ea"/>
                <a:cs typeface="+mn-cs"/>
              </a:rPr>
              <a:t>John Conyers – Former US Representative accused of sexual harassment by multiple women and forced to resign</a:t>
            </a:r>
          </a:p>
          <a:p>
            <a:pPr marL="228600" marR="0" lvl="0" indent="-228600" algn="l" defTabSz="914400" rtl="0" eaLnBrk="0" fontAlgn="base" latinLnBrk="0" hangingPunct="0">
              <a:lnSpc>
                <a:spcPct val="100000"/>
              </a:lnSpc>
              <a:spcBef>
                <a:spcPct val="30000"/>
              </a:spcBef>
              <a:spcAft>
                <a:spcPct val="0"/>
              </a:spcAft>
              <a:buClrTx/>
              <a:buSzTx/>
              <a:buFontTx/>
              <a:buAutoNum type="arabicPeriod"/>
              <a:tabLst/>
              <a:defRPr/>
            </a:pPr>
            <a:r>
              <a:rPr lang="en-US" dirty="0"/>
              <a:t>Charlie Rose (CBS and PBS News) – walking around naked in front of female colleague, lewd calls, groping; fired </a:t>
            </a:r>
          </a:p>
          <a:p>
            <a:pPr marL="228600" marR="0" lvl="0" indent="-228600" algn="l" defTabSz="914400" rtl="0" eaLnBrk="0" fontAlgn="base" latinLnBrk="0" hangingPunct="0">
              <a:lnSpc>
                <a:spcPct val="100000"/>
              </a:lnSpc>
              <a:spcBef>
                <a:spcPct val="30000"/>
              </a:spcBef>
              <a:spcAft>
                <a:spcPct val="0"/>
              </a:spcAft>
              <a:buClrTx/>
              <a:buSzTx/>
              <a:buFontTx/>
              <a:buAutoNum type="arabicPeriod"/>
              <a:tabLst/>
              <a:defRPr/>
            </a:pPr>
            <a:r>
              <a:rPr lang="en-US" sz="1200" b="0" kern="1200" dirty="0">
                <a:solidFill>
                  <a:schemeClr val="tx1"/>
                </a:solidFill>
                <a:effectLst/>
                <a:latin typeface="+mn-lt"/>
                <a:ea typeface="+mn-ea"/>
                <a:cs typeface="+mn-cs"/>
              </a:rPr>
              <a:t>Brian Krzanich- CEO Intel. Had a past consensual relationship with an Intel </a:t>
            </a:r>
            <a:r>
              <a:rPr lang="en-US" sz="1200" b="0" kern="1200" dirty="0" err="1">
                <a:solidFill>
                  <a:schemeClr val="tx1"/>
                </a:solidFill>
                <a:effectLst/>
                <a:latin typeface="+mn-lt"/>
                <a:ea typeface="+mn-ea"/>
                <a:cs typeface="+mn-cs"/>
              </a:rPr>
              <a:t>ee</a:t>
            </a:r>
            <a:r>
              <a:rPr lang="en-US" sz="1200" b="0" kern="1200" dirty="0">
                <a:solidFill>
                  <a:schemeClr val="tx1"/>
                </a:solidFill>
                <a:effectLst/>
                <a:latin typeface="+mn-lt"/>
                <a:ea typeface="+mn-ea"/>
                <a:cs typeface="+mn-cs"/>
              </a:rPr>
              <a:t>. Confirmed via investigation a violation of non-fraternization policy. Resigned.</a:t>
            </a:r>
            <a:endParaRPr lang="en-US" sz="1200" b="0" i="0" u="none" strike="noStrike" kern="1200" dirty="0">
              <a:solidFill>
                <a:schemeClr val="tx1"/>
              </a:solidFill>
              <a:effectLst/>
              <a:latin typeface="+mn-lt"/>
              <a:ea typeface="+mn-ea"/>
              <a:cs typeface="+mn-cs"/>
            </a:endParaRPr>
          </a:p>
          <a:p>
            <a:pPr marL="228600" marR="0" lvl="0" indent="-228600" algn="l" defTabSz="914400" rtl="0" eaLnBrk="0" fontAlgn="base" latinLnBrk="0" hangingPunct="0">
              <a:lnSpc>
                <a:spcPct val="100000"/>
              </a:lnSpc>
              <a:spcBef>
                <a:spcPct val="30000"/>
              </a:spcBef>
              <a:spcAft>
                <a:spcPct val="0"/>
              </a:spcAft>
              <a:buClrTx/>
              <a:buSzTx/>
              <a:buFontTx/>
              <a:buAutoNum type="arabicPeriod"/>
              <a:tabLst/>
              <a:defRPr/>
            </a:pPr>
            <a:r>
              <a:rPr lang="en-US" sz="1200" kern="1200" dirty="0">
                <a:solidFill>
                  <a:schemeClr val="tx1"/>
                </a:solidFill>
                <a:effectLst/>
                <a:latin typeface="+mn-lt"/>
                <a:ea typeface="+mn-ea"/>
                <a:cs typeface="+mn-cs"/>
              </a:rPr>
              <a:t>Russell Simmons – rape, etc dating back to 90s </a:t>
            </a:r>
            <a:r>
              <a:rPr lang="en-US" sz="1200" b="0" i="0" u="none" strike="noStrike" kern="1200" dirty="0">
                <a:solidFill>
                  <a:schemeClr val="tx1"/>
                </a:solidFill>
                <a:effectLst/>
                <a:latin typeface="+mn-lt"/>
                <a:ea typeface="+mn-ea"/>
                <a:cs typeface="+mn-cs"/>
              </a:rPr>
              <a:t>Def Jam Recordings mogul</a:t>
            </a:r>
          </a:p>
          <a:p>
            <a:pPr marL="228600" marR="0" lvl="0" indent="-228600" algn="l" defTabSz="914400" rtl="0" eaLnBrk="0" fontAlgn="base" latinLnBrk="0" hangingPunct="0">
              <a:lnSpc>
                <a:spcPct val="100000"/>
              </a:lnSpc>
              <a:spcBef>
                <a:spcPct val="30000"/>
              </a:spcBef>
              <a:spcAft>
                <a:spcPct val="0"/>
              </a:spcAft>
              <a:buClrTx/>
              <a:buSzTx/>
              <a:buFontTx/>
              <a:buAutoNum type="arabicPeriod"/>
              <a:tabLst/>
              <a:defRPr/>
            </a:pPr>
            <a:r>
              <a:rPr lang="en-US" sz="1200" b="0" i="0" u="none" strike="noStrike" kern="1200" dirty="0">
                <a:solidFill>
                  <a:schemeClr val="tx1"/>
                </a:solidFill>
                <a:effectLst/>
                <a:latin typeface="+mn-lt"/>
                <a:ea typeface="+mn-ea"/>
                <a:cs typeface="+mn-cs"/>
              </a:rPr>
              <a:t>Warren Moon – Former NFL quarterback accused of sexual harassment by a team cheerleader</a:t>
            </a:r>
          </a:p>
          <a:p>
            <a:pPr marL="228600" marR="0" lvl="0" indent="-228600" algn="l" defTabSz="914400" rtl="0" eaLnBrk="0" fontAlgn="base" latinLnBrk="0" hangingPunct="0">
              <a:lnSpc>
                <a:spcPct val="100000"/>
              </a:lnSpc>
              <a:spcBef>
                <a:spcPct val="30000"/>
              </a:spcBef>
              <a:spcAft>
                <a:spcPct val="0"/>
              </a:spcAft>
              <a:buClrTx/>
              <a:buSzTx/>
              <a:buFontTx/>
              <a:buAutoNum type="arabicPeriod"/>
              <a:tabLst/>
              <a:defRPr/>
            </a:pPr>
            <a:r>
              <a:rPr lang="en-US" sz="1200" kern="1200" dirty="0">
                <a:solidFill>
                  <a:schemeClr val="tx1"/>
                </a:solidFill>
                <a:effectLst/>
                <a:latin typeface="+mn-lt"/>
                <a:ea typeface="+mn-ea"/>
                <a:cs typeface="+mn-cs"/>
              </a:rPr>
              <a:t>Jonathan Bush- </a:t>
            </a:r>
            <a:r>
              <a:rPr lang="en-US" sz="1200" kern="1200" dirty="0" err="1">
                <a:solidFill>
                  <a:schemeClr val="tx1"/>
                </a:solidFill>
                <a:effectLst/>
                <a:latin typeface="+mn-lt"/>
                <a:ea typeface="+mn-ea"/>
                <a:cs typeface="+mn-cs"/>
              </a:rPr>
              <a:t>AthenaHealth</a:t>
            </a:r>
            <a:r>
              <a:rPr lang="en-US" sz="1200" kern="1200" dirty="0">
                <a:solidFill>
                  <a:schemeClr val="tx1"/>
                </a:solidFill>
                <a:effectLst/>
                <a:latin typeface="+mn-lt"/>
                <a:ea typeface="+mn-ea"/>
                <a:cs typeface="+mn-cs"/>
              </a:rPr>
              <a:t> CEO. Accused of ogling the breasts of a female </a:t>
            </a:r>
            <a:r>
              <a:rPr lang="en-US" sz="1200" kern="1200" dirty="0" err="1">
                <a:solidFill>
                  <a:schemeClr val="tx1"/>
                </a:solidFill>
                <a:effectLst/>
                <a:latin typeface="+mn-lt"/>
                <a:ea typeface="+mn-ea"/>
                <a:cs typeface="+mn-cs"/>
              </a:rPr>
              <a:t>ee</a:t>
            </a:r>
            <a:r>
              <a:rPr lang="en-US" sz="1200" kern="1200" dirty="0">
                <a:solidFill>
                  <a:schemeClr val="tx1"/>
                </a:solidFill>
                <a:effectLst/>
                <a:latin typeface="+mn-lt"/>
                <a:ea typeface="+mn-ea"/>
                <a:cs typeface="+mn-cs"/>
              </a:rPr>
              <a:t> and making commends about his sex life in 2009. Resigned. </a:t>
            </a:r>
          </a:p>
          <a:p>
            <a:pPr marL="228600" marR="0" lvl="0" indent="-228600" algn="l" defTabSz="914400" rtl="0" eaLnBrk="0" fontAlgn="base" latinLnBrk="0" hangingPunct="0">
              <a:lnSpc>
                <a:spcPct val="100000"/>
              </a:lnSpc>
              <a:spcBef>
                <a:spcPct val="30000"/>
              </a:spcBef>
              <a:spcAft>
                <a:spcPct val="0"/>
              </a:spcAft>
              <a:buClrTx/>
              <a:buSzTx/>
              <a:buFontTx/>
              <a:buAutoNum type="arabicPeriod"/>
              <a:tabLst/>
              <a:defRPr/>
            </a:pPr>
            <a:r>
              <a:rPr lang="en-US" sz="1200" kern="1200" dirty="0">
                <a:solidFill>
                  <a:schemeClr val="tx1"/>
                </a:solidFill>
                <a:effectLst/>
                <a:latin typeface="+mn-lt"/>
                <a:ea typeface="+mn-ea"/>
                <a:cs typeface="+mn-cs"/>
              </a:rPr>
              <a:t>Roger Ailes (Fox)- Sexual Harassment, retaliation. Resigned from Fox. </a:t>
            </a:r>
            <a:endParaRPr lang="en-US" sz="1200" b="0" i="0" u="none" strike="noStrike" kern="1200" dirty="0">
              <a:solidFill>
                <a:schemeClr val="tx1"/>
              </a:solidFill>
              <a:effectLst/>
              <a:latin typeface="+mn-lt"/>
              <a:ea typeface="+mn-ea"/>
              <a:cs typeface="+mn-cs"/>
            </a:endParaRPr>
          </a:p>
          <a:p>
            <a:pPr marL="228600" marR="0" lvl="0" indent="-228600" algn="l" defTabSz="914400" rtl="0" eaLnBrk="0" fontAlgn="base" latinLnBrk="0" hangingPunct="0">
              <a:lnSpc>
                <a:spcPct val="100000"/>
              </a:lnSpc>
              <a:spcBef>
                <a:spcPct val="30000"/>
              </a:spcBef>
              <a:spcAft>
                <a:spcPct val="0"/>
              </a:spcAft>
              <a:buClrTx/>
              <a:buSzTx/>
              <a:buFontTx/>
              <a:buAutoNum type="arabicPeriod"/>
              <a:tabLst/>
              <a:defRPr/>
            </a:pPr>
            <a:r>
              <a:rPr lang="en-US" sz="1200" kern="1200" dirty="0">
                <a:solidFill>
                  <a:schemeClr val="tx1"/>
                </a:solidFill>
                <a:effectLst/>
                <a:latin typeface="+mn-lt"/>
                <a:ea typeface="+mn-ea"/>
                <a:cs typeface="+mn-cs"/>
              </a:rPr>
              <a:t>Steve Wynn (Wynn Resorts LTD)– Sexual Harassment. Resigned. Findings of report not yet released. </a:t>
            </a:r>
          </a:p>
          <a:p>
            <a:pPr marL="228600" marR="0" lvl="0" indent="-228600" algn="l" defTabSz="914400" rtl="0" eaLnBrk="0" fontAlgn="base" latinLnBrk="0" hangingPunct="0">
              <a:lnSpc>
                <a:spcPct val="100000"/>
              </a:lnSpc>
              <a:spcBef>
                <a:spcPct val="30000"/>
              </a:spcBef>
              <a:spcAft>
                <a:spcPct val="0"/>
              </a:spcAft>
              <a:buClrTx/>
              <a:buSzTx/>
              <a:buFontTx/>
              <a:buAutoNum type="arabicPeriod"/>
              <a:tabLst/>
              <a:defRPr/>
            </a:pPr>
            <a:r>
              <a:rPr lang="en-US" sz="1200" kern="1200" dirty="0">
                <a:solidFill>
                  <a:schemeClr val="tx1"/>
                </a:solidFill>
                <a:effectLst/>
                <a:latin typeface="+mn-lt"/>
                <a:ea typeface="+mn-ea"/>
                <a:cs typeface="+mn-cs"/>
              </a:rPr>
              <a:t>Mario Batali (Chef)- Sexual harassment. He has stepped away from operations. Second investigation involves rape. Fired from The Chew. </a:t>
            </a:r>
          </a:p>
          <a:p>
            <a:endParaRPr lang="en-US" dirty="0"/>
          </a:p>
        </p:txBody>
      </p:sp>
      <p:sp>
        <p:nvSpPr>
          <p:cNvPr id="4" name="Slide Number Placeholder 3"/>
          <p:cNvSpPr>
            <a:spLocks noGrp="1"/>
          </p:cNvSpPr>
          <p:nvPr>
            <p:ph type="sldNum" sz="quarter" idx="5"/>
          </p:nvPr>
        </p:nvSpPr>
        <p:spPr/>
        <p:txBody>
          <a:bodyPr/>
          <a:lstStyle/>
          <a:p>
            <a:fld id="{22025496-048A-41C3-9075-37F4215A6C2A}" type="slidenum">
              <a:rPr lang="en-US" smtClean="0"/>
              <a:t>6</a:t>
            </a:fld>
            <a:endParaRPr lang="en-US"/>
          </a:p>
        </p:txBody>
      </p:sp>
    </p:spTree>
    <p:extLst>
      <p:ext uri="{BB962C8B-B14F-4D97-AF65-F5344CB8AC3E}">
        <p14:creationId xmlns:p14="http://schemas.microsoft.com/office/powerpoint/2010/main" val="25274535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DLA Piper student protest over arbitration clause</a:t>
            </a:r>
          </a:p>
        </p:txBody>
      </p:sp>
      <p:sp>
        <p:nvSpPr>
          <p:cNvPr id="4" name="Slide Number Placeholder 3"/>
          <p:cNvSpPr>
            <a:spLocks noGrp="1"/>
          </p:cNvSpPr>
          <p:nvPr>
            <p:ph type="sldNum" sz="quarter" idx="5"/>
          </p:nvPr>
        </p:nvSpPr>
        <p:spPr/>
        <p:txBody>
          <a:bodyPr/>
          <a:lstStyle/>
          <a:p>
            <a:fld id="{22025496-048A-41C3-9075-37F4215A6C2A}" type="slidenum">
              <a:rPr lang="en-US" smtClean="0"/>
              <a:t>7</a:t>
            </a:fld>
            <a:endParaRPr lang="en-US"/>
          </a:p>
        </p:txBody>
      </p:sp>
    </p:spTree>
    <p:extLst>
      <p:ext uri="{BB962C8B-B14F-4D97-AF65-F5344CB8AC3E}">
        <p14:creationId xmlns:p14="http://schemas.microsoft.com/office/powerpoint/2010/main" val="36343714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Empirical Evidence: Most people do little better than chance at determining whether someone is lying by looking at demeanor. </a:t>
            </a:r>
          </a:p>
          <a:p>
            <a:endParaRPr lang="en-US" dirty="0"/>
          </a:p>
        </p:txBody>
      </p:sp>
      <p:sp>
        <p:nvSpPr>
          <p:cNvPr id="4" name="Slide Number Placeholder 3"/>
          <p:cNvSpPr>
            <a:spLocks noGrp="1"/>
          </p:cNvSpPr>
          <p:nvPr>
            <p:ph type="sldNum" sz="quarter" idx="5"/>
          </p:nvPr>
        </p:nvSpPr>
        <p:spPr/>
        <p:txBody>
          <a:bodyPr/>
          <a:lstStyle/>
          <a:p>
            <a:fld id="{22025496-048A-41C3-9075-37F4215A6C2A}" type="slidenum">
              <a:rPr lang="en-US" smtClean="0"/>
              <a:t>11</a:t>
            </a:fld>
            <a:endParaRPr lang="en-US"/>
          </a:p>
        </p:txBody>
      </p:sp>
    </p:spTree>
    <p:extLst>
      <p:ext uri="{BB962C8B-B14F-4D97-AF65-F5344CB8AC3E}">
        <p14:creationId xmlns:p14="http://schemas.microsoft.com/office/powerpoint/2010/main" val="42574189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What’s our favorite factor?</a:t>
            </a:r>
          </a:p>
        </p:txBody>
      </p:sp>
      <p:sp>
        <p:nvSpPr>
          <p:cNvPr id="4" name="Date Placeholder 3"/>
          <p:cNvSpPr>
            <a:spLocks noGrp="1"/>
          </p:cNvSpPr>
          <p:nvPr>
            <p:ph type="dt" idx="1"/>
          </p:nvPr>
        </p:nvSpPr>
        <p:spPr/>
        <p:txBody>
          <a:bodyPr/>
          <a:lstStyle/>
          <a:p>
            <a:endParaRPr lang="en-US"/>
          </a:p>
        </p:txBody>
      </p:sp>
      <p:sp>
        <p:nvSpPr>
          <p:cNvPr id="5" name="Footer Placeholder 4"/>
          <p:cNvSpPr>
            <a:spLocks noGrp="1"/>
          </p:cNvSpPr>
          <p:nvPr>
            <p:ph type="ftr" sz="quarter" idx="4"/>
          </p:nvPr>
        </p:nvSpPr>
        <p:spPr/>
        <p:txBody>
          <a:bodyPr/>
          <a:lstStyle/>
          <a:p>
            <a:r>
              <a:rPr lang="en-US"/>
              <a:t>T9 Mastered</a:t>
            </a:r>
          </a:p>
        </p:txBody>
      </p:sp>
      <p:sp>
        <p:nvSpPr>
          <p:cNvPr id="6" name="Slide Number Placeholder 5"/>
          <p:cNvSpPr>
            <a:spLocks noGrp="1"/>
          </p:cNvSpPr>
          <p:nvPr>
            <p:ph type="sldNum" sz="quarter" idx="5"/>
          </p:nvPr>
        </p:nvSpPr>
        <p:spPr/>
        <p:txBody>
          <a:bodyPr/>
          <a:lstStyle/>
          <a:p>
            <a:fld id="{61609F30-8866-4861-9284-B447CCCD534B}" type="slidenum">
              <a:rPr lang="en-US" smtClean="0"/>
              <a:t>13</a:t>
            </a:fld>
            <a:endParaRPr lang="en-US"/>
          </a:p>
        </p:txBody>
      </p:sp>
    </p:spTree>
    <p:extLst>
      <p:ext uri="{BB962C8B-B14F-4D97-AF65-F5344CB8AC3E}">
        <p14:creationId xmlns:p14="http://schemas.microsoft.com/office/powerpoint/2010/main" val="318222665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1.jp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7.jpeg"/><Relationship Id="rId1" Type="http://schemas.openxmlformats.org/officeDocument/2006/relationships/slideMaster" Target="../slideMasters/slideMaster1.xml"/><Relationship Id="rId5" Type="http://schemas.openxmlformats.org/officeDocument/2006/relationships/image" Target="../media/image1.jpg"/><Relationship Id="rId4" Type="http://schemas.openxmlformats.org/officeDocument/2006/relationships/image" Target="../media/image6.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7.jpeg"/><Relationship Id="rId1" Type="http://schemas.openxmlformats.org/officeDocument/2006/relationships/slideMaster" Target="../slideMasters/slideMaster1.xml"/><Relationship Id="rId5" Type="http://schemas.openxmlformats.org/officeDocument/2006/relationships/image" Target="../media/image1.jpg"/><Relationship Id="rId4"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6" name="Footer Placeholder 4"/>
          <p:cNvSpPr>
            <a:spLocks noGrp="1"/>
          </p:cNvSpPr>
          <p:nvPr>
            <p:ph type="ftr" sz="quarter" idx="11"/>
          </p:nvPr>
        </p:nvSpPr>
        <p:spPr>
          <a:xfrm>
            <a:off x="101600" y="6492876"/>
            <a:ext cx="6807200" cy="365125"/>
          </a:xfrm>
          <a:prstGeom prst="rect">
            <a:avLst/>
          </a:prstGeom>
        </p:spPr>
        <p:txBody>
          <a:bodyPr/>
          <a:lstStyle>
            <a:lvl1pPr>
              <a:defRPr sz="1400">
                <a:solidFill>
                  <a:schemeClr val="tx1"/>
                </a:solidFill>
              </a:defRPr>
            </a:lvl1pPr>
          </a:lstStyle>
          <a:p>
            <a:r>
              <a:rPr lang="en-US" dirty="0"/>
              <a:t>2019 Van Dermyden Maddux Law Corporation</a:t>
            </a:r>
          </a:p>
        </p:txBody>
      </p:sp>
      <p:sp>
        <p:nvSpPr>
          <p:cNvPr id="7" name="Slide Number Placeholder 5"/>
          <p:cNvSpPr>
            <a:spLocks noGrp="1"/>
          </p:cNvSpPr>
          <p:nvPr>
            <p:ph type="sldNum" sz="quarter" idx="12"/>
          </p:nvPr>
        </p:nvSpPr>
        <p:spPr>
          <a:xfrm>
            <a:off x="11582400" y="6492876"/>
            <a:ext cx="812800" cy="365125"/>
          </a:xfrm>
          <a:prstGeom prst="rect">
            <a:avLst/>
          </a:prstGeom>
        </p:spPr>
        <p:txBody>
          <a:bodyPr/>
          <a:lstStyle>
            <a:lvl1pPr>
              <a:defRPr sz="1400">
                <a:solidFill>
                  <a:schemeClr val="tx1">
                    <a:lumMod val="50000"/>
                    <a:lumOff val="50000"/>
                  </a:schemeClr>
                </a:solidFill>
              </a:defRPr>
            </a:lvl1pPr>
          </a:lstStyle>
          <a:p>
            <a:fld id="{C6B746E3-6423-CD46-99CC-39E018922727}" type="slidenum">
              <a:rPr lang="en-US" smtClean="0"/>
              <a:pPr/>
              <a:t>‹#›</a:t>
            </a:fld>
            <a:endParaRPr lang="en-US" dirty="0"/>
          </a:p>
        </p:txBody>
      </p:sp>
      <p:pic>
        <p:nvPicPr>
          <p:cNvPr id="3" name="Picture 2">
            <a:extLst>
              <a:ext uri="{FF2B5EF4-FFF2-40B4-BE49-F238E27FC236}">
                <a16:creationId xmlns:a16="http://schemas.microsoft.com/office/drawing/2014/main" id="{F388226B-FCE7-4691-978B-DAE42616121F}"/>
              </a:ext>
            </a:extLst>
          </p:cNvPr>
          <p:cNvPicPr>
            <a:picLocks noChangeAspect="1"/>
          </p:cNvPicPr>
          <p:nvPr userDrawn="1"/>
        </p:nvPicPr>
        <p:blipFill>
          <a:blip r:embed="rId2"/>
          <a:stretch>
            <a:fillRect/>
          </a:stretch>
        </p:blipFill>
        <p:spPr>
          <a:xfrm>
            <a:off x="0" y="0"/>
            <a:ext cx="12192000" cy="5652655"/>
          </a:xfrm>
          <a:prstGeom prst="rect">
            <a:avLst/>
          </a:prstGeom>
        </p:spPr>
      </p:pic>
    </p:spTree>
    <p:extLst>
      <p:ext uri="{BB962C8B-B14F-4D97-AF65-F5344CB8AC3E}">
        <p14:creationId xmlns:p14="http://schemas.microsoft.com/office/powerpoint/2010/main" val="33185357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D8BC25-C9C6-4028-B449-1970E61FC4A5}"/>
              </a:ext>
            </a:extLst>
          </p:cNvPr>
          <p:cNvSpPr>
            <a:spLocks noGrp="1"/>
          </p:cNvSpPr>
          <p:nvPr>
            <p:ph type="title" hasCustomPrompt="1"/>
          </p:nvPr>
        </p:nvSpPr>
        <p:spPr>
          <a:xfrm>
            <a:off x="838200" y="365126"/>
            <a:ext cx="10515600" cy="1325563"/>
          </a:xfrm>
          <a:prstGeom prst="rect">
            <a:avLst/>
          </a:prstGeom>
        </p:spPr>
        <p:txBody>
          <a:bodyPr/>
          <a:lstStyle/>
          <a:p>
            <a:r>
              <a:rPr lang="en-US" dirty="0"/>
              <a:t>Click to edit title</a:t>
            </a:r>
          </a:p>
        </p:txBody>
      </p:sp>
      <p:pic>
        <p:nvPicPr>
          <p:cNvPr id="4" name="Picture 3">
            <a:extLst>
              <a:ext uri="{FF2B5EF4-FFF2-40B4-BE49-F238E27FC236}">
                <a16:creationId xmlns:a16="http://schemas.microsoft.com/office/drawing/2014/main" id="{60BB0558-513D-40BF-ADD8-62048CD8B1B2}"/>
              </a:ext>
            </a:extLst>
          </p:cNvPr>
          <p:cNvPicPr>
            <a:picLocks noChangeAspect="1"/>
          </p:cNvPicPr>
          <p:nvPr userDrawn="1"/>
        </p:nvPicPr>
        <p:blipFill rotWithShape="1">
          <a:blip r:embed="rId2"/>
          <a:srcRect b="52963"/>
          <a:stretch/>
        </p:blipFill>
        <p:spPr>
          <a:xfrm>
            <a:off x="0" y="1690688"/>
            <a:ext cx="12192000" cy="5167312"/>
          </a:xfrm>
          <a:prstGeom prst="rect">
            <a:avLst/>
          </a:prstGeom>
          <a:scene3d>
            <a:camera prst="orthographicFront">
              <a:rot lat="10800000" lon="10800000" rev="0"/>
            </a:camera>
            <a:lightRig rig="threePt" dir="t"/>
          </a:scene3d>
        </p:spPr>
      </p:pic>
    </p:spTree>
    <p:extLst>
      <p:ext uri="{BB962C8B-B14F-4D97-AF65-F5344CB8AC3E}">
        <p14:creationId xmlns:p14="http://schemas.microsoft.com/office/powerpoint/2010/main" val="6697192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Custom Layout">
    <p:bg>
      <p:bgPr>
        <a:blipFill dpi="0" rotWithShape="1">
          <a:blip r:embed="rId2">
            <a:lum/>
          </a:blip>
          <a:srcRect/>
          <a:stretch>
            <a:fillRect l="-51000" r="-51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4D88B2-BBB4-4F65-B4DC-65A5772A23AA}"/>
              </a:ext>
            </a:extLst>
          </p:cNvPr>
          <p:cNvSpPr>
            <a:spLocks noGrp="1"/>
          </p:cNvSpPr>
          <p:nvPr>
            <p:ph type="title"/>
          </p:nvPr>
        </p:nvSpPr>
        <p:spPr>
          <a:xfrm>
            <a:off x="5583382" y="2637271"/>
            <a:ext cx="6338454" cy="1325563"/>
          </a:xfrm>
          <a:prstGeom prst="rect">
            <a:avLst/>
          </a:prstGeom>
        </p:spPr>
        <p:txBody>
          <a:bodyPr/>
          <a:lstStyle>
            <a:lvl1pPr>
              <a:defRPr>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8490555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ustom Layout">
    <p:bg>
      <p:bgPr>
        <a:blipFill dpi="0" rotWithShape="1">
          <a:blip r:embed="rId2">
            <a:lum/>
          </a:blip>
          <a:srcRect/>
          <a:stretch>
            <a:fillRect l="-5000" r="-5000"/>
          </a:stretch>
        </a:blipFill>
        <a:effectLst/>
      </p:bgPr>
    </p:bg>
    <p:spTree>
      <p:nvGrpSpPr>
        <p:cNvPr id="1" name=""/>
        <p:cNvGrpSpPr/>
        <p:nvPr/>
      </p:nvGrpSpPr>
      <p:grpSpPr>
        <a:xfrm>
          <a:off x="0" y="0"/>
          <a:ext cx="0" cy="0"/>
          <a:chOff x="0" y="0"/>
          <a:chExt cx="0" cy="0"/>
        </a:xfrm>
      </p:grpSpPr>
      <p:sp>
        <p:nvSpPr>
          <p:cNvPr id="5" name="Title 1"/>
          <p:cNvSpPr>
            <a:spLocks noGrp="1"/>
          </p:cNvSpPr>
          <p:nvPr>
            <p:ph type="ctrTitle" hasCustomPrompt="1"/>
          </p:nvPr>
        </p:nvSpPr>
        <p:spPr>
          <a:xfrm>
            <a:off x="1219200" y="1177637"/>
            <a:ext cx="9347200" cy="2355273"/>
          </a:xfrm>
          <a:prstGeom prst="rect">
            <a:avLst/>
          </a:prstGeom>
        </p:spPr>
        <p:txBody>
          <a:bodyPr anchor="ctr">
            <a:normAutofit/>
          </a:bodyPr>
          <a:lstStyle>
            <a:lvl1pPr>
              <a:defRPr b="0" i="0">
                <a:solidFill>
                  <a:schemeClr val="bg1"/>
                </a:solidFill>
                <a:latin typeface="+mj-lt"/>
                <a:cs typeface="Arial Bold"/>
              </a:defRPr>
            </a:lvl1pPr>
          </a:lstStyle>
          <a:p>
            <a:r>
              <a:rPr lang="en-US" dirty="0"/>
              <a:t>Click to edit title</a:t>
            </a:r>
          </a:p>
        </p:txBody>
      </p:sp>
      <p:pic>
        <p:nvPicPr>
          <p:cNvPr id="7" name="Picture 6" descr="vm-logo-on-clear.png"/>
          <p:cNvPicPr>
            <a:picLocks noChangeAspect="1"/>
          </p:cNvPicPr>
          <p:nvPr userDrawn="1"/>
        </p:nvPicPr>
        <p:blipFill>
          <a:blip r:embed="rId3"/>
          <a:stretch>
            <a:fillRect/>
          </a:stretch>
        </p:blipFill>
        <p:spPr>
          <a:xfrm>
            <a:off x="10363200" y="5965200"/>
            <a:ext cx="1320800" cy="545999"/>
          </a:xfrm>
          <a:prstGeom prst="rect">
            <a:avLst/>
          </a:prstGeom>
        </p:spPr>
      </p:pic>
      <p:sp>
        <p:nvSpPr>
          <p:cNvPr id="8" name="Footer Placeholder 4"/>
          <p:cNvSpPr>
            <a:spLocks noGrp="1"/>
          </p:cNvSpPr>
          <p:nvPr>
            <p:ph type="ftr" sz="quarter" idx="11"/>
          </p:nvPr>
        </p:nvSpPr>
        <p:spPr>
          <a:xfrm>
            <a:off x="101600" y="6492876"/>
            <a:ext cx="7315200" cy="365125"/>
          </a:xfrm>
          <a:prstGeom prst="rect">
            <a:avLst/>
          </a:prstGeom>
        </p:spPr>
        <p:txBody>
          <a:bodyPr/>
          <a:lstStyle>
            <a:lvl1pPr>
              <a:defRPr sz="1500">
                <a:solidFill>
                  <a:schemeClr val="bg1"/>
                </a:solidFill>
              </a:defRPr>
            </a:lvl1pPr>
          </a:lstStyle>
          <a:p>
            <a:r>
              <a:rPr lang="en-US" dirty="0"/>
              <a:t>@2019 Van Dermyden Maddux Law Corporation</a:t>
            </a:r>
          </a:p>
        </p:txBody>
      </p:sp>
      <p:sp>
        <p:nvSpPr>
          <p:cNvPr id="9" name="Slide Number Placeholder 5"/>
          <p:cNvSpPr>
            <a:spLocks noGrp="1"/>
          </p:cNvSpPr>
          <p:nvPr>
            <p:ph type="sldNum" sz="quarter" idx="12"/>
          </p:nvPr>
        </p:nvSpPr>
        <p:spPr>
          <a:xfrm>
            <a:off x="11582400" y="6492876"/>
            <a:ext cx="812800" cy="365125"/>
          </a:xfrm>
          <a:prstGeom prst="rect">
            <a:avLst/>
          </a:prstGeom>
        </p:spPr>
        <p:txBody>
          <a:bodyPr/>
          <a:lstStyle>
            <a:lvl1pPr>
              <a:defRPr sz="1400">
                <a:solidFill>
                  <a:schemeClr val="tx1">
                    <a:lumMod val="50000"/>
                    <a:lumOff val="50000"/>
                  </a:schemeClr>
                </a:solidFill>
              </a:defRPr>
            </a:lvl1pPr>
          </a:lstStyle>
          <a:p>
            <a:fld id="{C6B746E3-6423-CD46-99CC-39E018922727}" type="slidenum">
              <a:rPr lang="en-US" smtClean="0"/>
              <a:pPr/>
              <a:t>‹#›</a:t>
            </a:fld>
            <a:endParaRPr lang="en-US" dirty="0"/>
          </a:p>
        </p:txBody>
      </p:sp>
    </p:spTree>
    <p:extLst>
      <p:ext uri="{BB962C8B-B14F-4D97-AF65-F5344CB8AC3E}">
        <p14:creationId xmlns:p14="http://schemas.microsoft.com/office/powerpoint/2010/main" val="10807585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1" name="Title 1"/>
          <p:cNvSpPr>
            <a:spLocks noGrp="1"/>
          </p:cNvSpPr>
          <p:nvPr>
            <p:ph type="title" hasCustomPrompt="1"/>
          </p:nvPr>
        </p:nvSpPr>
        <p:spPr>
          <a:xfrm>
            <a:off x="609600" y="0"/>
            <a:ext cx="10972800" cy="1428750"/>
          </a:xfrm>
          <a:prstGeom prst="rect">
            <a:avLst/>
          </a:prstGeom>
        </p:spPr>
        <p:txBody>
          <a:bodyPr anchor="ctr"/>
          <a:lstStyle>
            <a:lvl1pPr algn="l">
              <a:defRPr b="0" i="0" baseline="0">
                <a:solidFill>
                  <a:schemeClr val="bg1"/>
                </a:solidFill>
                <a:latin typeface="Arial Bold"/>
                <a:cs typeface="Arial Bold"/>
              </a:defRPr>
            </a:lvl1pPr>
          </a:lstStyle>
          <a:p>
            <a:r>
              <a:rPr lang="en-US" dirty="0"/>
              <a:t>Topic 1</a:t>
            </a:r>
          </a:p>
        </p:txBody>
      </p:sp>
      <p:pic>
        <p:nvPicPr>
          <p:cNvPr id="16" name="Picture 15" descr="footer-diag-lines.jpg"/>
          <p:cNvPicPr>
            <a:picLocks noChangeAspect="1"/>
          </p:cNvPicPr>
          <p:nvPr userDrawn="1"/>
        </p:nvPicPr>
        <p:blipFill>
          <a:blip r:embed="rId2"/>
          <a:stretch>
            <a:fillRect/>
          </a:stretch>
        </p:blipFill>
        <p:spPr>
          <a:xfrm>
            <a:off x="0" y="4800601"/>
            <a:ext cx="12192000" cy="2089547"/>
          </a:xfrm>
          <a:prstGeom prst="rect">
            <a:avLst/>
          </a:prstGeom>
        </p:spPr>
      </p:pic>
      <p:sp>
        <p:nvSpPr>
          <p:cNvPr id="18" name="Content Placeholder 2"/>
          <p:cNvSpPr>
            <a:spLocks noGrp="1"/>
          </p:cNvSpPr>
          <p:nvPr>
            <p:ph idx="1" hasCustomPrompt="1"/>
          </p:nvPr>
        </p:nvSpPr>
        <p:spPr>
          <a:xfrm>
            <a:off x="701964" y="1654373"/>
            <a:ext cx="10972800" cy="4191000"/>
          </a:xfrm>
          <a:prstGeom prst="rect">
            <a:avLst/>
          </a:prstGeom>
        </p:spPr>
        <p:txBody>
          <a:bodyPr/>
          <a:lstStyle>
            <a:lvl1pPr>
              <a:defRPr>
                <a:latin typeface="Arial"/>
                <a:cs typeface="Arial"/>
              </a:defRPr>
            </a:lvl1pPr>
            <a:lvl2pPr>
              <a:defRPr>
                <a:latin typeface="Arial"/>
                <a:cs typeface="Arial"/>
              </a:defRPr>
            </a:lvl2pPr>
            <a:lvl3pPr>
              <a:defRPr>
                <a:latin typeface="Arial"/>
                <a:cs typeface="Arial"/>
              </a:defRPr>
            </a:lvl3pPr>
            <a:lvl4pPr>
              <a:defRPr>
                <a:latin typeface="Arial"/>
                <a:cs typeface="Arial"/>
              </a:defRPr>
            </a:lvl4pPr>
            <a:lvl5pPr>
              <a:defRPr>
                <a:latin typeface="Arial"/>
                <a:cs typeface="Arial"/>
              </a:defRPr>
            </a:lvl5pPr>
          </a:lstStyle>
          <a:p>
            <a:pPr lvl="0"/>
            <a:r>
              <a:rPr lang="en-US" dirty="0"/>
              <a:t>Bullet One</a:t>
            </a:r>
          </a:p>
          <a:p>
            <a:pPr lvl="1"/>
            <a:r>
              <a:rPr lang="en-US" dirty="0"/>
              <a:t>Second level</a:t>
            </a:r>
          </a:p>
          <a:p>
            <a:pPr lvl="2"/>
            <a:r>
              <a:rPr lang="en-US" dirty="0"/>
              <a:t>Third level</a:t>
            </a:r>
          </a:p>
          <a:p>
            <a:pPr lvl="3"/>
            <a:r>
              <a:rPr lang="en-US" dirty="0"/>
              <a:t>Fourth level</a:t>
            </a:r>
          </a:p>
        </p:txBody>
      </p:sp>
      <p:pic>
        <p:nvPicPr>
          <p:cNvPr id="8" name="Picture 7" descr="vm-logo-on-clear.png"/>
          <p:cNvPicPr>
            <a:picLocks noChangeAspect="1"/>
          </p:cNvPicPr>
          <p:nvPr userDrawn="1"/>
        </p:nvPicPr>
        <p:blipFill>
          <a:blip r:embed="rId3"/>
          <a:stretch>
            <a:fillRect/>
          </a:stretch>
        </p:blipFill>
        <p:spPr>
          <a:xfrm>
            <a:off x="10363200" y="5965200"/>
            <a:ext cx="1320800" cy="545999"/>
          </a:xfrm>
          <a:prstGeom prst="rect">
            <a:avLst/>
          </a:prstGeom>
        </p:spPr>
      </p:pic>
      <p:sp>
        <p:nvSpPr>
          <p:cNvPr id="13" name="Footer Placeholder 4"/>
          <p:cNvSpPr>
            <a:spLocks noGrp="1"/>
          </p:cNvSpPr>
          <p:nvPr>
            <p:ph type="ftr" sz="quarter" idx="11"/>
          </p:nvPr>
        </p:nvSpPr>
        <p:spPr>
          <a:xfrm>
            <a:off x="101600" y="6492876"/>
            <a:ext cx="6807200" cy="365125"/>
          </a:xfrm>
          <a:prstGeom prst="rect">
            <a:avLst/>
          </a:prstGeom>
        </p:spPr>
        <p:txBody>
          <a:bodyPr/>
          <a:lstStyle>
            <a:lvl1pPr>
              <a:defRPr sz="1400">
                <a:solidFill>
                  <a:schemeClr val="tx1"/>
                </a:solidFill>
              </a:defRPr>
            </a:lvl1pPr>
          </a:lstStyle>
          <a:p>
            <a:r>
              <a:rPr lang="en-US" dirty="0"/>
              <a:t>@2019 Van Dermyden Maddux Law Corporation</a:t>
            </a:r>
          </a:p>
        </p:txBody>
      </p:sp>
      <p:sp>
        <p:nvSpPr>
          <p:cNvPr id="14" name="Slide Number Placeholder 5"/>
          <p:cNvSpPr>
            <a:spLocks noGrp="1"/>
          </p:cNvSpPr>
          <p:nvPr>
            <p:ph type="sldNum" sz="quarter" idx="12"/>
          </p:nvPr>
        </p:nvSpPr>
        <p:spPr>
          <a:xfrm>
            <a:off x="11582400" y="6492876"/>
            <a:ext cx="812800" cy="365125"/>
          </a:xfrm>
          <a:prstGeom prst="rect">
            <a:avLst/>
          </a:prstGeom>
        </p:spPr>
        <p:txBody>
          <a:bodyPr/>
          <a:lstStyle>
            <a:lvl1pPr>
              <a:defRPr sz="1400">
                <a:solidFill>
                  <a:schemeClr val="tx1">
                    <a:lumMod val="50000"/>
                    <a:lumOff val="50000"/>
                  </a:schemeClr>
                </a:solidFill>
              </a:defRPr>
            </a:lvl1pPr>
          </a:lstStyle>
          <a:p>
            <a:fld id="{C6B746E3-6423-CD46-99CC-39E018922727}" type="slidenum">
              <a:rPr lang="en-US" smtClean="0"/>
              <a:pPr/>
              <a:t>‹#›</a:t>
            </a:fld>
            <a:endParaRPr lang="en-US" dirty="0"/>
          </a:p>
        </p:txBody>
      </p:sp>
      <p:pic>
        <p:nvPicPr>
          <p:cNvPr id="3" name="Picture 2">
            <a:extLst>
              <a:ext uri="{FF2B5EF4-FFF2-40B4-BE49-F238E27FC236}">
                <a16:creationId xmlns:a16="http://schemas.microsoft.com/office/drawing/2014/main" id="{CD287F1D-3EB6-40EB-8D8E-BEC45AAD1023}"/>
              </a:ext>
            </a:extLst>
          </p:cNvPr>
          <p:cNvPicPr>
            <a:picLocks noChangeAspect="1"/>
          </p:cNvPicPr>
          <p:nvPr userDrawn="1"/>
        </p:nvPicPr>
        <p:blipFill rotWithShape="1">
          <a:blip r:embed="rId4"/>
          <a:srcRect l="76" t="-71" r="-76" b="72891"/>
          <a:stretch/>
        </p:blipFill>
        <p:spPr>
          <a:xfrm>
            <a:off x="0" y="-2547"/>
            <a:ext cx="12192000" cy="1428750"/>
          </a:xfrm>
          <a:prstGeom prst="rect">
            <a:avLst/>
          </a:prstGeom>
        </p:spPr>
      </p:pic>
    </p:spTree>
    <p:extLst>
      <p:ext uri="{BB962C8B-B14F-4D97-AF65-F5344CB8AC3E}">
        <p14:creationId xmlns:p14="http://schemas.microsoft.com/office/powerpoint/2010/main" val="14227015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7" name="Picture 6" descr="header.jpg"/>
          <p:cNvPicPr>
            <a:picLocks noChangeAspect="1"/>
          </p:cNvPicPr>
          <p:nvPr userDrawn="1"/>
        </p:nvPicPr>
        <p:blipFill>
          <a:blip r:embed="rId2"/>
          <a:stretch>
            <a:fillRect/>
          </a:stretch>
        </p:blipFill>
        <p:spPr>
          <a:xfrm>
            <a:off x="0" y="0"/>
            <a:ext cx="12192000" cy="1428750"/>
          </a:xfrm>
          <a:prstGeom prst="rect">
            <a:avLst/>
          </a:prstGeom>
          <a:effectLst>
            <a:outerShdw blurRad="50800" dist="38100" dir="2700000" algn="tl" rotWithShape="0">
              <a:srgbClr val="000000">
                <a:alpha val="43000"/>
              </a:srgbClr>
            </a:outerShdw>
          </a:effectLst>
        </p:spPr>
      </p:pic>
      <p:sp>
        <p:nvSpPr>
          <p:cNvPr id="8" name="Title 1"/>
          <p:cNvSpPr>
            <a:spLocks noGrp="1"/>
          </p:cNvSpPr>
          <p:nvPr>
            <p:ph type="title" hasCustomPrompt="1"/>
          </p:nvPr>
        </p:nvSpPr>
        <p:spPr>
          <a:xfrm>
            <a:off x="609600" y="0"/>
            <a:ext cx="10972800" cy="1428750"/>
          </a:xfrm>
          <a:prstGeom prst="rect">
            <a:avLst/>
          </a:prstGeom>
        </p:spPr>
        <p:txBody>
          <a:bodyPr anchor="ctr"/>
          <a:lstStyle>
            <a:lvl1pPr algn="l">
              <a:defRPr b="0" i="0" baseline="0">
                <a:solidFill>
                  <a:schemeClr val="bg1"/>
                </a:solidFill>
                <a:latin typeface="Arial Bold"/>
                <a:cs typeface="Arial Bold"/>
              </a:defRPr>
            </a:lvl1pPr>
          </a:lstStyle>
          <a:p>
            <a:r>
              <a:rPr lang="en-US" dirty="0"/>
              <a:t>Topic 1</a:t>
            </a:r>
          </a:p>
        </p:txBody>
      </p:sp>
      <p:pic>
        <p:nvPicPr>
          <p:cNvPr id="18" name="Picture 17" descr="footer-diag-lines.jpg"/>
          <p:cNvPicPr>
            <a:picLocks noChangeAspect="1"/>
          </p:cNvPicPr>
          <p:nvPr userDrawn="1"/>
        </p:nvPicPr>
        <p:blipFill>
          <a:blip r:embed="rId3"/>
          <a:stretch>
            <a:fillRect/>
          </a:stretch>
        </p:blipFill>
        <p:spPr>
          <a:xfrm>
            <a:off x="0" y="4800601"/>
            <a:ext cx="12192000" cy="2089547"/>
          </a:xfrm>
          <a:prstGeom prst="rect">
            <a:avLst/>
          </a:prstGeom>
        </p:spPr>
      </p:pic>
      <p:sp>
        <p:nvSpPr>
          <p:cNvPr id="20" name="Content Placeholder 2"/>
          <p:cNvSpPr>
            <a:spLocks noGrp="1"/>
          </p:cNvSpPr>
          <p:nvPr>
            <p:ph sz="half" idx="1"/>
          </p:nvPr>
        </p:nvSpPr>
        <p:spPr>
          <a:xfrm>
            <a:off x="609600" y="1600201"/>
            <a:ext cx="5384800" cy="4343401"/>
          </a:xfrm>
          <a:prstGeom prst="rect">
            <a:avLst/>
          </a:prstGeom>
        </p:spPr>
        <p:txBody>
          <a:bodyPr/>
          <a:lstStyle>
            <a:lvl1pPr>
              <a:defRPr sz="2800">
                <a:latin typeface="Arial"/>
                <a:cs typeface="Arial"/>
              </a:defRPr>
            </a:lvl1pPr>
            <a:lvl2pPr>
              <a:defRPr sz="2400">
                <a:latin typeface="Arial"/>
                <a:cs typeface="Arial"/>
              </a:defRPr>
            </a:lvl2pPr>
            <a:lvl3pPr>
              <a:defRPr sz="2000">
                <a:latin typeface="Arial"/>
                <a:cs typeface="Arial"/>
              </a:defRPr>
            </a:lvl3pPr>
            <a:lvl4pPr>
              <a:defRPr sz="1800">
                <a:latin typeface="Arial"/>
                <a:cs typeface="Arial"/>
              </a:defRPr>
            </a:lvl4pPr>
            <a:lvl5pPr>
              <a:defRPr sz="1800">
                <a:latin typeface="Arial"/>
                <a:cs typeface="Arial"/>
              </a:defRPr>
            </a:lvl5pPr>
            <a:lvl6pPr>
              <a:defRPr sz="1800"/>
            </a:lvl6pPr>
            <a:lvl7pPr>
              <a:defRPr sz="1800"/>
            </a:lvl7pPr>
            <a:lvl8pPr>
              <a:defRPr sz="1800"/>
            </a:lvl8pPr>
            <a:lvl9pPr>
              <a:defRPr sz="1800"/>
            </a:lvl9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Content Placeholder 3"/>
          <p:cNvSpPr>
            <a:spLocks noGrp="1"/>
          </p:cNvSpPr>
          <p:nvPr>
            <p:ph sz="half" idx="2"/>
          </p:nvPr>
        </p:nvSpPr>
        <p:spPr>
          <a:xfrm>
            <a:off x="6197600" y="1600201"/>
            <a:ext cx="5384800" cy="4343400"/>
          </a:xfrm>
          <a:prstGeom prst="rect">
            <a:avLst/>
          </a:prstGeom>
        </p:spPr>
        <p:txBody>
          <a:bodyPr/>
          <a:lstStyle>
            <a:lvl1pPr>
              <a:defRPr sz="2800">
                <a:latin typeface="Arial"/>
                <a:cs typeface="Arial"/>
              </a:defRPr>
            </a:lvl1pPr>
            <a:lvl2pPr>
              <a:defRPr sz="2400">
                <a:latin typeface="Arial"/>
                <a:cs typeface="Arial"/>
              </a:defRPr>
            </a:lvl2pPr>
            <a:lvl3pPr>
              <a:defRPr sz="2000">
                <a:latin typeface="Arial"/>
                <a:cs typeface="Arial"/>
              </a:defRPr>
            </a:lvl3pPr>
            <a:lvl4pPr>
              <a:defRPr sz="1800">
                <a:latin typeface="Arial"/>
                <a:cs typeface="Arial"/>
              </a:defRPr>
            </a:lvl4pPr>
            <a:lvl5pPr>
              <a:defRPr sz="1800">
                <a:latin typeface="Arial"/>
                <a:cs typeface="Arial"/>
              </a:defRPr>
            </a:lvl5pPr>
            <a:lvl6pPr>
              <a:defRPr sz="1800"/>
            </a:lvl6pPr>
            <a:lvl7pPr>
              <a:defRPr sz="1800"/>
            </a:lvl7pPr>
            <a:lvl8pPr>
              <a:defRPr sz="1800"/>
            </a:lvl8pPr>
            <a:lvl9pPr>
              <a:defRPr sz="1800"/>
            </a:lvl9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9" name="Picture 8" descr="vm-logo-on-clear.png"/>
          <p:cNvPicPr>
            <a:picLocks noChangeAspect="1"/>
          </p:cNvPicPr>
          <p:nvPr userDrawn="1"/>
        </p:nvPicPr>
        <p:blipFill>
          <a:blip r:embed="rId4"/>
          <a:stretch>
            <a:fillRect/>
          </a:stretch>
        </p:blipFill>
        <p:spPr>
          <a:xfrm>
            <a:off x="10363200" y="5965200"/>
            <a:ext cx="1320800" cy="545999"/>
          </a:xfrm>
          <a:prstGeom prst="rect">
            <a:avLst/>
          </a:prstGeom>
        </p:spPr>
      </p:pic>
      <p:sp>
        <p:nvSpPr>
          <p:cNvPr id="13" name="Footer Placeholder 4"/>
          <p:cNvSpPr>
            <a:spLocks noGrp="1"/>
          </p:cNvSpPr>
          <p:nvPr>
            <p:ph type="ftr" sz="quarter" idx="11"/>
          </p:nvPr>
        </p:nvSpPr>
        <p:spPr>
          <a:xfrm>
            <a:off x="101600" y="6492876"/>
            <a:ext cx="6807200" cy="365125"/>
          </a:xfrm>
          <a:prstGeom prst="rect">
            <a:avLst/>
          </a:prstGeom>
        </p:spPr>
        <p:txBody>
          <a:bodyPr/>
          <a:lstStyle>
            <a:lvl1pPr>
              <a:defRPr sz="1400">
                <a:solidFill>
                  <a:schemeClr val="tx1"/>
                </a:solidFill>
              </a:defRPr>
            </a:lvl1pPr>
          </a:lstStyle>
          <a:p>
            <a:r>
              <a:rPr lang="en-US" dirty="0"/>
              <a:t>@2019 Van Dermyden Maddux Law Corporation</a:t>
            </a:r>
          </a:p>
        </p:txBody>
      </p:sp>
      <p:sp>
        <p:nvSpPr>
          <p:cNvPr id="14" name="Slide Number Placeholder 5"/>
          <p:cNvSpPr>
            <a:spLocks noGrp="1"/>
          </p:cNvSpPr>
          <p:nvPr>
            <p:ph type="sldNum" sz="quarter" idx="12"/>
          </p:nvPr>
        </p:nvSpPr>
        <p:spPr>
          <a:xfrm>
            <a:off x="11582400" y="6492876"/>
            <a:ext cx="812800" cy="365125"/>
          </a:xfrm>
          <a:prstGeom prst="rect">
            <a:avLst/>
          </a:prstGeom>
        </p:spPr>
        <p:txBody>
          <a:bodyPr/>
          <a:lstStyle>
            <a:lvl1pPr>
              <a:defRPr sz="1400">
                <a:solidFill>
                  <a:schemeClr val="tx1">
                    <a:lumMod val="50000"/>
                    <a:lumOff val="50000"/>
                  </a:schemeClr>
                </a:solidFill>
              </a:defRPr>
            </a:lvl1pPr>
          </a:lstStyle>
          <a:p>
            <a:fld id="{C6B746E3-6423-CD46-99CC-39E018922727}" type="slidenum">
              <a:rPr lang="en-US" smtClean="0"/>
              <a:pPr/>
              <a:t>‹#›</a:t>
            </a:fld>
            <a:endParaRPr lang="en-US" dirty="0"/>
          </a:p>
        </p:txBody>
      </p:sp>
      <p:pic>
        <p:nvPicPr>
          <p:cNvPr id="10" name="Picture 9">
            <a:extLst>
              <a:ext uri="{FF2B5EF4-FFF2-40B4-BE49-F238E27FC236}">
                <a16:creationId xmlns:a16="http://schemas.microsoft.com/office/drawing/2014/main" id="{B109CE67-2E38-4B06-AF75-3AD00ED98A1B}"/>
              </a:ext>
            </a:extLst>
          </p:cNvPr>
          <p:cNvPicPr>
            <a:picLocks noChangeAspect="1"/>
          </p:cNvPicPr>
          <p:nvPr userDrawn="1"/>
        </p:nvPicPr>
        <p:blipFill rotWithShape="1">
          <a:blip r:embed="rId5"/>
          <a:srcRect l="76" t="-71" r="-76" b="72891"/>
          <a:stretch/>
        </p:blipFill>
        <p:spPr>
          <a:xfrm>
            <a:off x="0" y="0"/>
            <a:ext cx="12192000" cy="1428750"/>
          </a:xfrm>
          <a:prstGeom prst="rect">
            <a:avLst/>
          </a:prstGeom>
        </p:spPr>
      </p:pic>
    </p:spTree>
    <p:extLst>
      <p:ext uri="{BB962C8B-B14F-4D97-AF65-F5344CB8AC3E}">
        <p14:creationId xmlns:p14="http://schemas.microsoft.com/office/powerpoint/2010/main" val="35175116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pic>
        <p:nvPicPr>
          <p:cNvPr id="5" name="Picture 4" descr="header.jpg"/>
          <p:cNvPicPr>
            <a:picLocks noChangeAspect="1"/>
          </p:cNvPicPr>
          <p:nvPr userDrawn="1"/>
        </p:nvPicPr>
        <p:blipFill>
          <a:blip r:embed="rId2"/>
          <a:stretch>
            <a:fillRect/>
          </a:stretch>
        </p:blipFill>
        <p:spPr>
          <a:xfrm>
            <a:off x="0" y="0"/>
            <a:ext cx="12192000" cy="1428750"/>
          </a:xfrm>
          <a:prstGeom prst="rect">
            <a:avLst/>
          </a:prstGeom>
          <a:effectLst>
            <a:outerShdw blurRad="50800" dist="38100" dir="2700000" algn="tl" rotWithShape="0">
              <a:srgbClr val="000000">
                <a:alpha val="43000"/>
              </a:srgbClr>
            </a:outerShdw>
          </a:effectLst>
        </p:spPr>
      </p:pic>
      <p:sp>
        <p:nvSpPr>
          <p:cNvPr id="6" name="Title 1"/>
          <p:cNvSpPr>
            <a:spLocks noGrp="1"/>
          </p:cNvSpPr>
          <p:nvPr>
            <p:ph type="title" hasCustomPrompt="1"/>
          </p:nvPr>
        </p:nvSpPr>
        <p:spPr>
          <a:xfrm>
            <a:off x="609600" y="0"/>
            <a:ext cx="10972800" cy="1428750"/>
          </a:xfrm>
          <a:prstGeom prst="rect">
            <a:avLst/>
          </a:prstGeom>
        </p:spPr>
        <p:txBody>
          <a:bodyPr anchor="ctr"/>
          <a:lstStyle>
            <a:lvl1pPr algn="l">
              <a:defRPr b="0" i="0" baseline="0">
                <a:solidFill>
                  <a:schemeClr val="bg1"/>
                </a:solidFill>
                <a:latin typeface="Arial Bold"/>
                <a:cs typeface="Arial Bold"/>
              </a:defRPr>
            </a:lvl1pPr>
          </a:lstStyle>
          <a:p>
            <a:r>
              <a:rPr lang="en-US" dirty="0"/>
              <a:t>Topic 1</a:t>
            </a:r>
          </a:p>
        </p:txBody>
      </p:sp>
      <p:pic>
        <p:nvPicPr>
          <p:cNvPr id="10" name="Picture 9" descr="footer-diag-lines.jpg"/>
          <p:cNvPicPr>
            <a:picLocks noChangeAspect="1"/>
          </p:cNvPicPr>
          <p:nvPr userDrawn="1"/>
        </p:nvPicPr>
        <p:blipFill>
          <a:blip r:embed="rId3"/>
          <a:stretch>
            <a:fillRect/>
          </a:stretch>
        </p:blipFill>
        <p:spPr>
          <a:xfrm>
            <a:off x="0" y="4800601"/>
            <a:ext cx="12192000" cy="2089547"/>
          </a:xfrm>
          <a:prstGeom prst="rect">
            <a:avLst/>
          </a:prstGeom>
        </p:spPr>
      </p:pic>
      <p:sp>
        <p:nvSpPr>
          <p:cNvPr id="15" name="Subtitle 2"/>
          <p:cNvSpPr>
            <a:spLocks noGrp="1"/>
          </p:cNvSpPr>
          <p:nvPr>
            <p:ph type="subTitle" idx="1" hasCustomPrompt="1"/>
          </p:nvPr>
        </p:nvSpPr>
        <p:spPr>
          <a:xfrm>
            <a:off x="609600" y="1981200"/>
            <a:ext cx="10972800" cy="2819400"/>
          </a:xfrm>
          <a:prstGeom prst="rect">
            <a:avLst/>
          </a:prstGeo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2400" baseline="0">
                <a:solidFill>
                  <a:schemeClr val="tx1"/>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This is where copy goes to fill out the slide. This is where copy goes to fill out the slide. This is where copy goes to fill out the slide. </a:t>
            </a:r>
          </a:p>
          <a:p>
            <a:endParaRPr lang="en-US" dirty="0"/>
          </a:p>
        </p:txBody>
      </p:sp>
      <p:pic>
        <p:nvPicPr>
          <p:cNvPr id="7" name="Picture 6" descr="vm-logo-on-clear.png"/>
          <p:cNvPicPr>
            <a:picLocks noChangeAspect="1"/>
          </p:cNvPicPr>
          <p:nvPr userDrawn="1"/>
        </p:nvPicPr>
        <p:blipFill>
          <a:blip r:embed="rId4"/>
          <a:stretch>
            <a:fillRect/>
          </a:stretch>
        </p:blipFill>
        <p:spPr>
          <a:xfrm>
            <a:off x="10363200" y="5965200"/>
            <a:ext cx="1320800" cy="545999"/>
          </a:xfrm>
          <a:prstGeom prst="rect">
            <a:avLst/>
          </a:prstGeom>
        </p:spPr>
      </p:pic>
      <p:sp>
        <p:nvSpPr>
          <p:cNvPr id="12" name="Footer Placeholder 4"/>
          <p:cNvSpPr>
            <a:spLocks noGrp="1"/>
          </p:cNvSpPr>
          <p:nvPr>
            <p:ph type="ftr" sz="quarter" idx="11"/>
          </p:nvPr>
        </p:nvSpPr>
        <p:spPr>
          <a:xfrm>
            <a:off x="101600" y="6492876"/>
            <a:ext cx="6807200" cy="365125"/>
          </a:xfrm>
          <a:prstGeom prst="rect">
            <a:avLst/>
          </a:prstGeom>
        </p:spPr>
        <p:txBody>
          <a:bodyPr/>
          <a:lstStyle>
            <a:lvl1pPr>
              <a:defRPr sz="1400">
                <a:solidFill>
                  <a:schemeClr val="tx1"/>
                </a:solidFill>
              </a:defRPr>
            </a:lvl1pPr>
          </a:lstStyle>
          <a:p>
            <a:r>
              <a:rPr lang="en-US" dirty="0"/>
              <a:t>@2019 Van Dermyden Maddux Law Corporation</a:t>
            </a:r>
          </a:p>
        </p:txBody>
      </p:sp>
      <p:sp>
        <p:nvSpPr>
          <p:cNvPr id="13" name="Slide Number Placeholder 5"/>
          <p:cNvSpPr>
            <a:spLocks noGrp="1"/>
          </p:cNvSpPr>
          <p:nvPr>
            <p:ph type="sldNum" sz="quarter" idx="12"/>
          </p:nvPr>
        </p:nvSpPr>
        <p:spPr>
          <a:xfrm>
            <a:off x="11582400" y="6492876"/>
            <a:ext cx="812800" cy="365125"/>
          </a:xfrm>
          <a:prstGeom prst="rect">
            <a:avLst/>
          </a:prstGeom>
        </p:spPr>
        <p:txBody>
          <a:bodyPr/>
          <a:lstStyle>
            <a:lvl1pPr>
              <a:defRPr sz="1400">
                <a:solidFill>
                  <a:schemeClr val="tx1">
                    <a:lumMod val="50000"/>
                    <a:lumOff val="50000"/>
                  </a:schemeClr>
                </a:solidFill>
              </a:defRPr>
            </a:lvl1pPr>
          </a:lstStyle>
          <a:p>
            <a:fld id="{C6B746E3-6423-CD46-99CC-39E018922727}" type="slidenum">
              <a:rPr lang="en-US" smtClean="0"/>
              <a:pPr/>
              <a:t>‹#›</a:t>
            </a:fld>
            <a:endParaRPr lang="en-US" dirty="0"/>
          </a:p>
        </p:txBody>
      </p:sp>
      <p:pic>
        <p:nvPicPr>
          <p:cNvPr id="9" name="Picture 8">
            <a:extLst>
              <a:ext uri="{FF2B5EF4-FFF2-40B4-BE49-F238E27FC236}">
                <a16:creationId xmlns:a16="http://schemas.microsoft.com/office/drawing/2014/main" id="{CDE00B46-CCC8-4D92-9C22-88BFA52BA342}"/>
              </a:ext>
            </a:extLst>
          </p:cNvPr>
          <p:cNvPicPr>
            <a:picLocks noChangeAspect="1"/>
          </p:cNvPicPr>
          <p:nvPr userDrawn="1"/>
        </p:nvPicPr>
        <p:blipFill rotWithShape="1">
          <a:blip r:embed="rId5"/>
          <a:srcRect l="76" t="-71" r="-76" b="72891"/>
          <a:stretch/>
        </p:blipFill>
        <p:spPr>
          <a:xfrm>
            <a:off x="0" y="-1"/>
            <a:ext cx="12192000" cy="1428750"/>
          </a:xfrm>
          <a:prstGeom prst="rect">
            <a:avLst/>
          </a:prstGeom>
        </p:spPr>
      </p:pic>
    </p:spTree>
    <p:extLst>
      <p:ext uri="{BB962C8B-B14F-4D97-AF65-F5344CB8AC3E}">
        <p14:creationId xmlns:p14="http://schemas.microsoft.com/office/powerpoint/2010/main" val="5902004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5190006"/>
      </p:ext>
    </p:extLst>
  </p:cSld>
  <p:clrMap bg1="lt1" tx1="dk1" bg2="lt2" tx2="dk2" accent1="accent1" accent2="accent2" accent3="accent3" accent4="accent4" accent5="accent5" accent6="accent6" hlink="hlink" folHlink="folHlink"/>
  <p:sldLayoutIdLst>
    <p:sldLayoutId id="2147483661" r:id="rId1"/>
    <p:sldLayoutId id="2147483663" r:id="rId2"/>
    <p:sldLayoutId id="2147483664" r:id="rId3"/>
    <p:sldLayoutId id="2147483665" r:id="rId4"/>
    <p:sldLayoutId id="2147483666" r:id="rId5"/>
    <p:sldLayoutId id="2147483667" r:id="rId6"/>
    <p:sldLayoutId id="2147483668" r:id="rId7"/>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12.tiff"/><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92D6548-7C04-4512-8FA1-28ED946CEEDC}"/>
              </a:ext>
            </a:extLst>
          </p:cNvPr>
          <p:cNvSpPr>
            <a:spLocks noGrp="1"/>
          </p:cNvSpPr>
          <p:nvPr>
            <p:ph type="sldNum" sz="quarter" idx="12"/>
          </p:nvPr>
        </p:nvSpPr>
        <p:spPr/>
        <p:txBody>
          <a:bodyPr/>
          <a:lstStyle/>
          <a:p>
            <a:fld id="{C6B746E3-6423-CD46-99CC-39E018922727}" type="slidenum">
              <a:rPr lang="en-US" smtClean="0"/>
              <a:pPr/>
              <a:t>1</a:t>
            </a:fld>
            <a:endParaRPr lang="en-US" dirty="0"/>
          </a:p>
        </p:txBody>
      </p:sp>
      <p:sp>
        <p:nvSpPr>
          <p:cNvPr id="4" name="Rectangle 3">
            <a:extLst>
              <a:ext uri="{FF2B5EF4-FFF2-40B4-BE49-F238E27FC236}">
                <a16:creationId xmlns:a16="http://schemas.microsoft.com/office/drawing/2014/main" id="{4E7BDB45-EA3F-499D-840A-B292F4400300}"/>
              </a:ext>
            </a:extLst>
          </p:cNvPr>
          <p:cNvSpPr/>
          <p:nvPr/>
        </p:nvSpPr>
        <p:spPr>
          <a:xfrm>
            <a:off x="121920" y="6369150"/>
            <a:ext cx="6096000" cy="369332"/>
          </a:xfrm>
          <a:prstGeom prst="rect">
            <a:avLst/>
          </a:prstGeom>
        </p:spPr>
        <p:txBody>
          <a:bodyPr>
            <a:spAutoFit/>
          </a:bodyPr>
          <a:lstStyle/>
          <a:p>
            <a:pPr lvl="0">
              <a:defRPr/>
            </a:pPr>
            <a:r>
              <a:rPr lang="en-US" sz="1400" dirty="0">
                <a:solidFill>
                  <a:schemeClr val="tx1">
                    <a:lumMod val="65000"/>
                    <a:lumOff val="35000"/>
                  </a:schemeClr>
                </a:solidFill>
              </a:rPr>
              <a:t>2019 ©</a:t>
            </a:r>
            <a:r>
              <a:rPr lang="en-US" dirty="0"/>
              <a:t> </a:t>
            </a:r>
            <a:r>
              <a:rPr lang="en-US" sz="1400" dirty="0">
                <a:solidFill>
                  <a:schemeClr val="tx1">
                    <a:lumMod val="65000"/>
                    <a:lumOff val="35000"/>
                  </a:schemeClr>
                </a:solidFill>
              </a:rPr>
              <a:t>Van Dermyden Maddux Law Corporation</a:t>
            </a:r>
          </a:p>
        </p:txBody>
      </p:sp>
    </p:spTree>
    <p:extLst>
      <p:ext uri="{BB962C8B-B14F-4D97-AF65-F5344CB8AC3E}">
        <p14:creationId xmlns:p14="http://schemas.microsoft.com/office/powerpoint/2010/main" val="36163830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04CC48-7B21-473A-8FF0-D882A4354146}"/>
              </a:ext>
            </a:extLst>
          </p:cNvPr>
          <p:cNvSpPr>
            <a:spLocks noGrp="1"/>
          </p:cNvSpPr>
          <p:nvPr>
            <p:ph type="title"/>
          </p:nvPr>
        </p:nvSpPr>
        <p:spPr>
          <a:xfrm>
            <a:off x="3981157" y="2637271"/>
            <a:ext cx="7940679" cy="1325563"/>
          </a:xfrm>
        </p:spPr>
        <p:txBody>
          <a:bodyPr/>
          <a:lstStyle/>
          <a:p>
            <a:r>
              <a:rPr lang="en-US" sz="6000" dirty="0"/>
              <a:t>Using Credibility Factors</a:t>
            </a:r>
          </a:p>
        </p:txBody>
      </p:sp>
      <p:sp>
        <p:nvSpPr>
          <p:cNvPr id="3" name="Rectangle 2">
            <a:extLst>
              <a:ext uri="{FF2B5EF4-FFF2-40B4-BE49-F238E27FC236}">
                <a16:creationId xmlns:a16="http://schemas.microsoft.com/office/drawing/2014/main" id="{ADB2F2CF-5D57-402E-B95B-248160154D50}"/>
              </a:ext>
            </a:extLst>
          </p:cNvPr>
          <p:cNvSpPr/>
          <p:nvPr/>
        </p:nvSpPr>
        <p:spPr>
          <a:xfrm>
            <a:off x="121920" y="6369150"/>
            <a:ext cx="6096000" cy="307777"/>
          </a:xfrm>
          <a:prstGeom prst="rect">
            <a:avLst/>
          </a:prstGeom>
        </p:spPr>
        <p:txBody>
          <a:bodyPr>
            <a:spAutoFit/>
          </a:bodyPr>
          <a:lstStyle/>
          <a:p>
            <a:pPr lvl="0">
              <a:defRPr/>
            </a:pPr>
            <a:r>
              <a:rPr lang="en-US" sz="1400" dirty="0">
                <a:solidFill>
                  <a:schemeClr val="tx1">
                    <a:lumMod val="65000"/>
                    <a:lumOff val="35000"/>
                  </a:schemeClr>
                </a:solidFill>
              </a:rPr>
              <a:t>2019 ©</a:t>
            </a:r>
            <a:r>
              <a:rPr lang="en-US" sz="1400" dirty="0"/>
              <a:t> </a:t>
            </a:r>
            <a:r>
              <a:rPr lang="en-US" sz="1400" dirty="0">
                <a:solidFill>
                  <a:schemeClr val="tx1">
                    <a:lumMod val="65000"/>
                    <a:lumOff val="35000"/>
                  </a:schemeClr>
                </a:solidFill>
              </a:rPr>
              <a:t>Van Dermyden Maddux Law Corporation</a:t>
            </a:r>
          </a:p>
        </p:txBody>
      </p:sp>
    </p:spTree>
    <p:extLst>
      <p:ext uri="{BB962C8B-B14F-4D97-AF65-F5344CB8AC3E}">
        <p14:creationId xmlns:p14="http://schemas.microsoft.com/office/powerpoint/2010/main" val="13671711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353EE0B-3B3E-45D5-A098-8D3DA622BAB2}"/>
              </a:ext>
            </a:extLst>
          </p:cNvPr>
          <p:cNvSpPr>
            <a:spLocks noGrp="1"/>
          </p:cNvSpPr>
          <p:nvPr>
            <p:ph type="title"/>
          </p:nvPr>
        </p:nvSpPr>
        <p:spPr/>
        <p:txBody>
          <a:bodyPr/>
          <a:lstStyle/>
          <a:p>
            <a:r>
              <a:rPr lang="en-US" dirty="0"/>
              <a:t>Credibility: What It Is Not</a:t>
            </a:r>
          </a:p>
        </p:txBody>
      </p:sp>
      <p:sp>
        <p:nvSpPr>
          <p:cNvPr id="4" name="Content Placeholder 2">
            <a:extLst>
              <a:ext uri="{FF2B5EF4-FFF2-40B4-BE49-F238E27FC236}">
                <a16:creationId xmlns:a16="http://schemas.microsoft.com/office/drawing/2014/main" id="{F4C753A3-B796-46A2-9D1D-A7029071E170}"/>
              </a:ext>
            </a:extLst>
          </p:cNvPr>
          <p:cNvSpPr txBox="1">
            <a:spLocks/>
          </p:cNvSpPr>
          <p:nvPr/>
        </p:nvSpPr>
        <p:spPr>
          <a:xfrm>
            <a:off x="483764" y="1581389"/>
            <a:ext cx="10489809" cy="3955345"/>
          </a:xfrm>
          <a:prstGeom prst="rect">
            <a:avLst/>
          </a:prstGeom>
        </p:spPr>
        <p:txBody>
          <a:bodyPr>
            <a:normAutofit/>
          </a:bodyPr>
          <a:lstStyle>
            <a:lvl1pPr marL="342886" indent="-342886" algn="l" defTabSz="457182" rtl="0" eaLnBrk="1" latinLnBrk="0" hangingPunct="1">
              <a:spcBef>
                <a:spcPct val="20000"/>
              </a:spcBef>
              <a:buFont typeface="Arial"/>
              <a:buChar char="•"/>
              <a:defRPr sz="3200" kern="1200">
                <a:solidFill>
                  <a:schemeClr val="tx1"/>
                </a:solidFill>
                <a:latin typeface="+mn-lt"/>
                <a:ea typeface="+mn-ea"/>
                <a:cs typeface="+mn-cs"/>
              </a:defRPr>
            </a:lvl1pPr>
            <a:lvl2pPr marL="742920" indent="-285739" algn="l" defTabSz="457182" rtl="0" eaLnBrk="1" latinLnBrk="0" hangingPunct="1">
              <a:spcBef>
                <a:spcPct val="20000"/>
              </a:spcBef>
              <a:buFont typeface="Arial"/>
              <a:buChar char="–"/>
              <a:defRPr sz="2800" kern="1200">
                <a:solidFill>
                  <a:schemeClr val="tx1"/>
                </a:solidFill>
                <a:latin typeface="+mn-lt"/>
                <a:ea typeface="+mn-ea"/>
                <a:cs typeface="+mn-cs"/>
              </a:defRPr>
            </a:lvl2pPr>
            <a:lvl3pPr marL="1142954" indent="-228591" algn="l" defTabSz="457182" rtl="0" eaLnBrk="1" latinLnBrk="0" hangingPunct="1">
              <a:spcBef>
                <a:spcPct val="20000"/>
              </a:spcBef>
              <a:buFont typeface="Arial"/>
              <a:buChar char="•"/>
              <a:defRPr sz="2400" kern="1200">
                <a:solidFill>
                  <a:schemeClr val="tx1"/>
                </a:solidFill>
                <a:latin typeface="+mn-lt"/>
                <a:ea typeface="+mn-ea"/>
                <a:cs typeface="+mn-cs"/>
              </a:defRPr>
            </a:lvl3pPr>
            <a:lvl4pPr marL="1600136" indent="-228591" algn="l" defTabSz="457182" rtl="0" eaLnBrk="1" latinLnBrk="0" hangingPunct="1">
              <a:spcBef>
                <a:spcPct val="20000"/>
              </a:spcBef>
              <a:buFont typeface="Arial"/>
              <a:buChar char="–"/>
              <a:defRPr sz="2000" kern="1200">
                <a:solidFill>
                  <a:schemeClr val="tx1"/>
                </a:solidFill>
                <a:latin typeface="+mn-lt"/>
                <a:ea typeface="+mn-ea"/>
                <a:cs typeface="+mn-cs"/>
              </a:defRPr>
            </a:lvl4pPr>
            <a:lvl5pPr marL="2057318" indent="-228591" algn="l" defTabSz="457182" rtl="0" eaLnBrk="1" latinLnBrk="0" hangingPunct="1">
              <a:spcBef>
                <a:spcPct val="20000"/>
              </a:spcBef>
              <a:buFont typeface="Arial"/>
              <a:buChar char="»"/>
              <a:defRPr sz="2000" kern="1200">
                <a:solidFill>
                  <a:schemeClr val="tx1"/>
                </a:solidFill>
                <a:latin typeface="+mn-lt"/>
                <a:ea typeface="+mn-ea"/>
                <a:cs typeface="+mn-cs"/>
              </a:defRPr>
            </a:lvl5pPr>
            <a:lvl6pPr marL="2514499" indent="-228591" algn="l" defTabSz="457182" rtl="0" eaLnBrk="1" latinLnBrk="0" hangingPunct="1">
              <a:spcBef>
                <a:spcPct val="20000"/>
              </a:spcBef>
              <a:buFont typeface="Arial"/>
              <a:buChar char="•"/>
              <a:defRPr sz="2000" kern="1200">
                <a:solidFill>
                  <a:schemeClr val="tx1"/>
                </a:solidFill>
                <a:latin typeface="+mn-lt"/>
                <a:ea typeface="+mn-ea"/>
                <a:cs typeface="+mn-cs"/>
              </a:defRPr>
            </a:lvl6pPr>
            <a:lvl7pPr marL="2971681" indent="-228591" algn="l" defTabSz="457182" rtl="0" eaLnBrk="1" latinLnBrk="0" hangingPunct="1">
              <a:spcBef>
                <a:spcPct val="20000"/>
              </a:spcBef>
              <a:buFont typeface="Arial"/>
              <a:buChar char="•"/>
              <a:defRPr sz="2000" kern="1200">
                <a:solidFill>
                  <a:schemeClr val="tx1"/>
                </a:solidFill>
                <a:latin typeface="+mn-lt"/>
                <a:ea typeface="+mn-ea"/>
                <a:cs typeface="+mn-cs"/>
              </a:defRPr>
            </a:lvl7pPr>
            <a:lvl8pPr marL="3428863" indent="-228591" algn="l" defTabSz="457182" rtl="0" eaLnBrk="1" latinLnBrk="0" hangingPunct="1">
              <a:spcBef>
                <a:spcPct val="20000"/>
              </a:spcBef>
              <a:buFont typeface="Arial"/>
              <a:buChar char="•"/>
              <a:defRPr sz="2000" kern="1200">
                <a:solidFill>
                  <a:schemeClr val="tx1"/>
                </a:solidFill>
                <a:latin typeface="+mn-lt"/>
                <a:ea typeface="+mn-ea"/>
                <a:cs typeface="+mn-cs"/>
              </a:defRPr>
            </a:lvl8pPr>
            <a:lvl9pPr marL="3886045" indent="-228591" algn="l" defTabSz="457182" rtl="0" eaLnBrk="1" latinLnBrk="0" hangingPunct="1">
              <a:spcBef>
                <a:spcPct val="20000"/>
              </a:spcBef>
              <a:buFont typeface="Arial"/>
              <a:buChar char="•"/>
              <a:defRPr sz="2000" kern="1200">
                <a:solidFill>
                  <a:schemeClr val="tx1"/>
                </a:solidFill>
                <a:latin typeface="+mn-lt"/>
                <a:ea typeface="+mn-ea"/>
                <a:cs typeface="+mn-cs"/>
              </a:defRPr>
            </a:lvl9pPr>
          </a:lstStyle>
          <a:p>
            <a:pPr>
              <a:spcBef>
                <a:spcPts val="1800"/>
              </a:spcBef>
            </a:pPr>
            <a:r>
              <a:rPr lang="en-US" sz="2800" dirty="0">
                <a:solidFill>
                  <a:schemeClr val="tx1">
                    <a:lumMod val="65000"/>
                    <a:lumOff val="35000"/>
                  </a:schemeClr>
                </a:solidFill>
                <a:latin typeface="Arial" panose="020B0604020202020204" pitchFamily="34" charset="0"/>
                <a:cs typeface="Arial" panose="020B0604020202020204" pitchFamily="34" charset="0"/>
              </a:rPr>
              <a:t>Assessing micro expressions or stereotypical “lying” behavior </a:t>
            </a:r>
          </a:p>
          <a:p>
            <a:pPr>
              <a:spcBef>
                <a:spcPts val="1800"/>
              </a:spcBef>
            </a:pPr>
            <a:r>
              <a:rPr lang="en-US" sz="1800" dirty="0">
                <a:solidFill>
                  <a:schemeClr val="tx1">
                    <a:lumMod val="65000"/>
                    <a:lumOff val="35000"/>
                  </a:schemeClr>
                </a:solidFill>
                <a:latin typeface="Arial" panose="020B0604020202020204" pitchFamily="34" charset="0"/>
                <a:cs typeface="Arial" panose="020B0604020202020204" pitchFamily="34" charset="0"/>
              </a:rPr>
              <a:t>Eye contact or lack of eye contact</a:t>
            </a:r>
          </a:p>
          <a:p>
            <a:pPr>
              <a:spcBef>
                <a:spcPts val="1800"/>
              </a:spcBef>
            </a:pPr>
            <a:r>
              <a:rPr lang="en-US" sz="1800" dirty="0">
                <a:solidFill>
                  <a:schemeClr val="tx1">
                    <a:lumMod val="65000"/>
                    <a:lumOff val="35000"/>
                  </a:schemeClr>
                </a:solidFill>
                <a:latin typeface="Arial" panose="020B0604020202020204" pitchFamily="34" charset="0"/>
                <a:cs typeface="Arial" panose="020B0604020202020204" pitchFamily="34" charset="0"/>
              </a:rPr>
              <a:t>Facial expression</a:t>
            </a:r>
          </a:p>
          <a:p>
            <a:pPr>
              <a:spcBef>
                <a:spcPts val="1800"/>
              </a:spcBef>
            </a:pPr>
            <a:r>
              <a:rPr lang="en-US" sz="1800" dirty="0">
                <a:solidFill>
                  <a:schemeClr val="tx1">
                    <a:lumMod val="65000"/>
                    <a:lumOff val="35000"/>
                  </a:schemeClr>
                </a:solidFill>
                <a:latin typeface="Arial" panose="020B0604020202020204" pitchFamily="34" charset="0"/>
                <a:cs typeface="Arial" panose="020B0604020202020204" pitchFamily="34" charset="0"/>
              </a:rPr>
              <a:t>Body language </a:t>
            </a:r>
          </a:p>
          <a:p>
            <a:pPr>
              <a:spcBef>
                <a:spcPts val="1800"/>
              </a:spcBef>
            </a:pPr>
            <a:r>
              <a:rPr lang="en-US" sz="1800" dirty="0">
                <a:solidFill>
                  <a:schemeClr val="tx1">
                    <a:lumMod val="65000"/>
                    <a:lumOff val="35000"/>
                  </a:schemeClr>
                </a:solidFill>
                <a:latin typeface="Arial" panose="020B0604020202020204" pitchFamily="34" charset="0"/>
                <a:cs typeface="Arial" panose="020B0604020202020204" pitchFamily="34" charset="0"/>
              </a:rPr>
              <a:t>Attitude toward investigation</a:t>
            </a:r>
          </a:p>
          <a:p>
            <a:pPr>
              <a:spcBef>
                <a:spcPts val="1800"/>
              </a:spcBef>
            </a:pPr>
            <a:r>
              <a:rPr lang="en-US" sz="1800" dirty="0">
                <a:solidFill>
                  <a:schemeClr val="tx1">
                    <a:lumMod val="65000"/>
                    <a:lumOff val="35000"/>
                  </a:schemeClr>
                </a:solidFill>
                <a:latin typeface="Arial" panose="020B0604020202020204" pitchFamily="34" charset="0"/>
                <a:cs typeface="Arial" panose="020B0604020202020204" pitchFamily="34" charset="0"/>
              </a:rPr>
              <a:t>Fidgeting </a:t>
            </a:r>
          </a:p>
          <a:p>
            <a:pPr>
              <a:spcBef>
                <a:spcPts val="1800"/>
              </a:spcBef>
            </a:pPr>
            <a:endParaRPr lang="en-US" dirty="0">
              <a:solidFill>
                <a:schemeClr val="tx1">
                  <a:lumMod val="65000"/>
                  <a:lumOff val="35000"/>
                </a:schemeClr>
              </a:solidFill>
              <a:latin typeface="Arial" panose="020B0604020202020204" pitchFamily="34" charset="0"/>
              <a:cs typeface="Arial" panose="020B0604020202020204" pitchFamily="34" charset="0"/>
            </a:endParaRPr>
          </a:p>
          <a:p>
            <a:endParaRPr lang="en-US" sz="3600" dirty="0"/>
          </a:p>
        </p:txBody>
      </p:sp>
      <p:sp>
        <p:nvSpPr>
          <p:cNvPr id="5" name="TextBox 4">
            <a:extLst>
              <a:ext uri="{FF2B5EF4-FFF2-40B4-BE49-F238E27FC236}">
                <a16:creationId xmlns:a16="http://schemas.microsoft.com/office/drawing/2014/main" id="{D5883DE4-2354-4392-AAD3-9621BC4F3DE1}"/>
              </a:ext>
            </a:extLst>
          </p:cNvPr>
          <p:cNvSpPr txBox="1"/>
          <p:nvPr/>
        </p:nvSpPr>
        <p:spPr>
          <a:xfrm rot="10800000" flipH="1" flipV="1">
            <a:off x="5897461" y="2161978"/>
            <a:ext cx="3137482" cy="2266711"/>
          </a:xfrm>
          <a:prstGeom prst="rect">
            <a:avLst/>
          </a:prstGeom>
        </p:spPr>
        <p:txBody>
          <a:bodyPr wrap="square" rtlCol="0" anchor="t">
            <a:spAutoFit/>
          </a:bodyPr>
          <a:lstStyle/>
          <a:p>
            <a:pPr>
              <a:spcBef>
                <a:spcPts val="1800"/>
              </a:spcBef>
            </a:pPr>
            <a:r>
              <a:rPr lang="en-US" dirty="0">
                <a:solidFill>
                  <a:schemeClr val="tx1">
                    <a:lumMod val="65000"/>
                    <a:lumOff val="35000"/>
                  </a:schemeClr>
                </a:solidFill>
                <a:latin typeface="Arial" panose="020B0604020202020204" pitchFamily="34" charset="0"/>
                <a:cs typeface="Arial" panose="020B0604020202020204" pitchFamily="34" charset="0"/>
              </a:rPr>
              <a:t>Tone of voice</a:t>
            </a:r>
          </a:p>
          <a:p>
            <a:pPr>
              <a:lnSpc>
                <a:spcPts val="2800"/>
              </a:lnSpc>
              <a:spcBef>
                <a:spcPts val="1200"/>
              </a:spcBef>
            </a:pPr>
            <a:r>
              <a:rPr lang="en-US" dirty="0">
                <a:solidFill>
                  <a:schemeClr val="tx1">
                    <a:lumMod val="65000"/>
                    <a:lumOff val="35000"/>
                  </a:schemeClr>
                </a:solidFill>
                <a:latin typeface="Arial" panose="020B0604020202020204" pitchFamily="34" charset="0"/>
                <a:cs typeface="Arial" panose="020B0604020202020204" pitchFamily="34" charset="0"/>
              </a:rPr>
              <a:t>Nervousness</a:t>
            </a:r>
          </a:p>
          <a:p>
            <a:pPr>
              <a:lnSpc>
                <a:spcPts val="2800"/>
              </a:lnSpc>
              <a:spcBef>
                <a:spcPts val="1200"/>
              </a:spcBef>
            </a:pPr>
            <a:r>
              <a:rPr lang="en-US" dirty="0">
                <a:solidFill>
                  <a:schemeClr val="tx1">
                    <a:lumMod val="65000"/>
                    <a:lumOff val="35000"/>
                  </a:schemeClr>
                </a:solidFill>
                <a:latin typeface="Arial" panose="020B0604020202020204" pitchFamily="34" charset="0"/>
                <a:cs typeface="Arial" panose="020B0604020202020204" pitchFamily="34" charset="0"/>
              </a:rPr>
              <a:t>Laughing, coughing, becoming angry</a:t>
            </a:r>
          </a:p>
          <a:p>
            <a:pPr>
              <a:lnSpc>
                <a:spcPts val="2800"/>
              </a:lnSpc>
              <a:spcBef>
                <a:spcPts val="1200"/>
              </a:spcBef>
            </a:pPr>
            <a:r>
              <a:rPr lang="en-US" dirty="0">
                <a:solidFill>
                  <a:schemeClr val="tx1">
                    <a:lumMod val="65000"/>
                    <a:lumOff val="35000"/>
                  </a:schemeClr>
                </a:solidFill>
                <a:latin typeface="Arial" panose="020B0604020202020204" pitchFamily="34" charset="0"/>
                <a:cs typeface="Arial" panose="020B0604020202020204" pitchFamily="34" charset="0"/>
              </a:rPr>
              <a:t>Pauses</a:t>
            </a:r>
          </a:p>
        </p:txBody>
      </p:sp>
      <p:sp>
        <p:nvSpPr>
          <p:cNvPr id="6" name="TextBox 5">
            <a:extLst>
              <a:ext uri="{FF2B5EF4-FFF2-40B4-BE49-F238E27FC236}">
                <a16:creationId xmlns:a16="http://schemas.microsoft.com/office/drawing/2014/main" id="{3F538DFB-F760-4E86-847E-AEA63DD60814}"/>
              </a:ext>
            </a:extLst>
          </p:cNvPr>
          <p:cNvSpPr txBox="1"/>
          <p:nvPr/>
        </p:nvSpPr>
        <p:spPr>
          <a:xfrm>
            <a:off x="550876" y="5198204"/>
            <a:ext cx="9809527" cy="892552"/>
          </a:xfrm>
          <a:prstGeom prst="rect">
            <a:avLst/>
          </a:prstGeom>
        </p:spPr>
        <p:txBody>
          <a:bodyPr wrap="square" rtlCol="0" anchor="t">
            <a:spAutoFit/>
          </a:bodyPr>
          <a:lstStyle/>
          <a:p>
            <a:pPr marL="342900" indent="-342900" defTabSz="457200">
              <a:spcBef>
                <a:spcPct val="0"/>
              </a:spcBef>
              <a:buFont typeface="Arial" panose="020B0604020202020204" pitchFamily="34" charset="0"/>
              <a:buChar char="•"/>
            </a:pPr>
            <a:r>
              <a:rPr lang="en-US" sz="2800" dirty="0">
                <a:solidFill>
                  <a:schemeClr val="tx1">
                    <a:lumMod val="65000"/>
                    <a:lumOff val="35000"/>
                  </a:schemeClr>
                </a:solidFill>
                <a:latin typeface="Arial" panose="020B0604020202020204" pitchFamily="34" charset="0"/>
                <a:cs typeface="Arial" panose="020B0604020202020204" pitchFamily="34" charset="0"/>
              </a:rPr>
              <a:t>Determining</a:t>
            </a:r>
            <a:r>
              <a:rPr lang="en-US" sz="2400" dirty="0">
                <a:solidFill>
                  <a:schemeClr val="tx1">
                    <a:lumMod val="65000"/>
                    <a:lumOff val="35000"/>
                  </a:schemeClr>
                </a:solidFill>
              </a:rPr>
              <a:t> </a:t>
            </a:r>
            <a:r>
              <a:rPr lang="en-US" sz="2800" dirty="0">
                <a:solidFill>
                  <a:schemeClr val="tx1">
                    <a:lumMod val="65000"/>
                    <a:lumOff val="35000"/>
                  </a:schemeClr>
                </a:solidFill>
                <a:latin typeface="Arial" panose="020B0604020202020204" pitchFamily="34" charset="0"/>
                <a:cs typeface="Arial" panose="020B0604020202020204" pitchFamily="34" charset="0"/>
              </a:rPr>
              <a:t>someone is a big fat liar</a:t>
            </a:r>
          </a:p>
          <a:p>
            <a:pPr marL="0" marR="0" indent="0" algn="l" defTabSz="457200" rtl="0" eaLnBrk="1" fontAlgn="auto" latinLnBrk="0" hangingPunct="1">
              <a:lnSpc>
                <a:spcPct val="100000"/>
              </a:lnSpc>
              <a:spcBef>
                <a:spcPct val="0"/>
              </a:spcBef>
              <a:spcAft>
                <a:spcPts val="0"/>
              </a:spcAft>
              <a:buClrTx/>
              <a:buSzTx/>
              <a:buFontTx/>
              <a:buNone/>
              <a:tabLst/>
            </a:pPr>
            <a:endParaRPr kumimoji="0" lang="en-US" sz="2400" b="0" i="0" u="none" strike="noStrike" kern="1200" cap="none" spc="0" normalizeH="0" baseline="0" noProof="0" dirty="0">
              <a:ln>
                <a:noFill/>
              </a:ln>
              <a:solidFill>
                <a:schemeClr val="tx1">
                  <a:lumMod val="95000"/>
                  <a:lumOff val="5000"/>
                </a:schemeClr>
              </a:solidFill>
              <a:effectLst/>
              <a:uLnTx/>
              <a:uFillTx/>
              <a:latin typeface="Arial Bold"/>
              <a:ea typeface="+mj-ea"/>
              <a:cs typeface="Arial Bold"/>
            </a:endParaRPr>
          </a:p>
        </p:txBody>
      </p:sp>
      <p:sp>
        <p:nvSpPr>
          <p:cNvPr id="7" name="Rectangle 6">
            <a:extLst>
              <a:ext uri="{FF2B5EF4-FFF2-40B4-BE49-F238E27FC236}">
                <a16:creationId xmlns:a16="http://schemas.microsoft.com/office/drawing/2014/main" id="{A5C4DC96-A76D-4D6F-8AC5-E4B8A05F29E1}"/>
              </a:ext>
            </a:extLst>
          </p:cNvPr>
          <p:cNvSpPr/>
          <p:nvPr/>
        </p:nvSpPr>
        <p:spPr>
          <a:xfrm>
            <a:off x="121920" y="6369150"/>
            <a:ext cx="6096000" cy="307777"/>
          </a:xfrm>
          <a:prstGeom prst="rect">
            <a:avLst/>
          </a:prstGeom>
        </p:spPr>
        <p:txBody>
          <a:bodyPr>
            <a:spAutoFit/>
          </a:bodyPr>
          <a:lstStyle/>
          <a:p>
            <a:pPr lvl="0">
              <a:defRPr/>
            </a:pPr>
            <a:r>
              <a:rPr lang="en-US" sz="1400" dirty="0">
                <a:solidFill>
                  <a:schemeClr val="tx1">
                    <a:lumMod val="65000"/>
                    <a:lumOff val="35000"/>
                  </a:schemeClr>
                </a:solidFill>
              </a:rPr>
              <a:t>2019 ©</a:t>
            </a:r>
            <a:r>
              <a:rPr lang="en-US" sz="1400" dirty="0"/>
              <a:t> </a:t>
            </a:r>
            <a:r>
              <a:rPr lang="en-US" sz="1400" dirty="0">
                <a:solidFill>
                  <a:schemeClr val="tx1">
                    <a:lumMod val="65000"/>
                    <a:lumOff val="35000"/>
                  </a:schemeClr>
                </a:solidFill>
              </a:rPr>
              <a:t>Van Dermyden Maddux Law Corporation</a:t>
            </a:r>
          </a:p>
        </p:txBody>
      </p:sp>
    </p:spTree>
    <p:extLst>
      <p:ext uri="{BB962C8B-B14F-4D97-AF65-F5344CB8AC3E}">
        <p14:creationId xmlns:p14="http://schemas.microsoft.com/office/powerpoint/2010/main" val="3083924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E39132-6014-4ECA-A15B-67422842FC7C}"/>
              </a:ext>
            </a:extLst>
          </p:cNvPr>
          <p:cNvSpPr>
            <a:spLocks noGrp="1"/>
          </p:cNvSpPr>
          <p:nvPr>
            <p:ph type="title"/>
          </p:nvPr>
        </p:nvSpPr>
        <p:spPr/>
        <p:txBody>
          <a:bodyPr/>
          <a:lstStyle/>
          <a:p>
            <a:r>
              <a:rPr lang="en-US" dirty="0">
                <a:solidFill>
                  <a:srgbClr val="FFFFFF"/>
                </a:solidFill>
              </a:rPr>
              <a:t>Standard of Proof</a:t>
            </a:r>
            <a:endParaRPr lang="en-US" dirty="0"/>
          </a:p>
        </p:txBody>
      </p:sp>
      <p:sp>
        <p:nvSpPr>
          <p:cNvPr id="5" name="Slide Number Placeholder 4">
            <a:extLst>
              <a:ext uri="{FF2B5EF4-FFF2-40B4-BE49-F238E27FC236}">
                <a16:creationId xmlns:a16="http://schemas.microsoft.com/office/drawing/2014/main" id="{260DE5E8-7BCA-49F0-A55E-757111E135C5}"/>
              </a:ext>
            </a:extLst>
          </p:cNvPr>
          <p:cNvSpPr>
            <a:spLocks noGrp="1"/>
          </p:cNvSpPr>
          <p:nvPr>
            <p:ph type="sldNum" sz="quarter" idx="12"/>
          </p:nvPr>
        </p:nvSpPr>
        <p:spPr/>
        <p:txBody>
          <a:bodyPr/>
          <a:lstStyle/>
          <a:p>
            <a:fld id="{C6B746E3-6423-CD46-99CC-39E018922727}" type="slidenum">
              <a:rPr lang="en-US" smtClean="0"/>
              <a:pPr/>
              <a:t>12</a:t>
            </a:fld>
            <a:endParaRPr lang="en-US" dirty="0"/>
          </a:p>
        </p:txBody>
      </p:sp>
      <p:graphicFrame>
        <p:nvGraphicFramePr>
          <p:cNvPr id="9" name="Content Placeholder 3">
            <a:extLst>
              <a:ext uri="{FF2B5EF4-FFF2-40B4-BE49-F238E27FC236}">
                <a16:creationId xmlns:a16="http://schemas.microsoft.com/office/drawing/2014/main" id="{5D011EB2-8E75-47D5-A3A2-2AF10463156F}"/>
              </a:ext>
            </a:extLst>
          </p:cNvPr>
          <p:cNvGraphicFramePr>
            <a:graphicFrameLocks noGrp="1"/>
          </p:cNvGraphicFramePr>
          <p:nvPr>
            <p:ph idx="1"/>
          </p:nvPr>
        </p:nvGraphicFramePr>
        <p:xfrm>
          <a:off x="1072863" y="2019300"/>
          <a:ext cx="10046273" cy="360737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TextBox 9">
            <a:extLst>
              <a:ext uri="{FF2B5EF4-FFF2-40B4-BE49-F238E27FC236}">
                <a16:creationId xmlns:a16="http://schemas.microsoft.com/office/drawing/2014/main" id="{FCC55DCE-22A1-4729-939A-34C71376B734}"/>
              </a:ext>
            </a:extLst>
          </p:cNvPr>
          <p:cNvSpPr txBox="1"/>
          <p:nvPr/>
        </p:nvSpPr>
        <p:spPr>
          <a:xfrm>
            <a:off x="9548734" y="2473377"/>
            <a:ext cx="1499017" cy="400110"/>
          </a:xfrm>
          <a:prstGeom prst="rect">
            <a:avLst/>
          </a:prstGeom>
        </p:spPr>
        <p:txBody>
          <a:bodyPr wrap="square" rtlCol="0" anchor="t">
            <a:spAutoFit/>
          </a:bodyPr>
          <a:lstStyle/>
          <a:p>
            <a:pPr marL="0" marR="0" indent="0" algn="l" defTabSz="457200" rtl="0" eaLnBrk="1" fontAlgn="auto" latinLnBrk="0" hangingPunct="1">
              <a:lnSpc>
                <a:spcPct val="100000"/>
              </a:lnSpc>
              <a:spcBef>
                <a:spcPct val="0"/>
              </a:spcBef>
              <a:spcAft>
                <a:spcPts val="0"/>
              </a:spcAft>
              <a:buClrTx/>
              <a:buSzTx/>
              <a:buFontTx/>
              <a:buNone/>
              <a:tabLst/>
            </a:pPr>
            <a:r>
              <a:rPr kumimoji="0" lang="en-US" sz="2000" b="0" i="0" u="none" strike="noStrike" kern="1200" cap="none" spc="0" normalizeH="0" baseline="0" noProof="0" dirty="0">
                <a:ln>
                  <a:noFill/>
                </a:ln>
                <a:solidFill>
                  <a:schemeClr val="tx1">
                    <a:lumMod val="95000"/>
                    <a:lumOff val="5000"/>
                  </a:schemeClr>
                </a:solidFill>
                <a:effectLst/>
                <a:uLnTx/>
                <a:uFillTx/>
                <a:latin typeface="Arial Bold"/>
                <a:ea typeface="+mj-ea"/>
                <a:cs typeface="Arial Bold"/>
              </a:rPr>
              <a:t>The Truth</a:t>
            </a:r>
          </a:p>
        </p:txBody>
      </p:sp>
      <p:sp>
        <p:nvSpPr>
          <p:cNvPr id="7" name="Rectangle 6">
            <a:extLst>
              <a:ext uri="{FF2B5EF4-FFF2-40B4-BE49-F238E27FC236}">
                <a16:creationId xmlns:a16="http://schemas.microsoft.com/office/drawing/2014/main" id="{5F65303E-350E-4057-BB38-4A78579A6D38}"/>
              </a:ext>
            </a:extLst>
          </p:cNvPr>
          <p:cNvSpPr/>
          <p:nvPr/>
        </p:nvSpPr>
        <p:spPr>
          <a:xfrm>
            <a:off x="121920" y="6369150"/>
            <a:ext cx="6096000" cy="307777"/>
          </a:xfrm>
          <a:prstGeom prst="rect">
            <a:avLst/>
          </a:prstGeom>
        </p:spPr>
        <p:txBody>
          <a:bodyPr>
            <a:spAutoFit/>
          </a:bodyPr>
          <a:lstStyle/>
          <a:p>
            <a:pPr lvl="0">
              <a:defRPr/>
            </a:pPr>
            <a:r>
              <a:rPr lang="en-US" sz="1400" dirty="0">
                <a:solidFill>
                  <a:schemeClr val="tx1">
                    <a:lumMod val="65000"/>
                    <a:lumOff val="35000"/>
                  </a:schemeClr>
                </a:solidFill>
              </a:rPr>
              <a:t>2019 ©</a:t>
            </a:r>
            <a:r>
              <a:rPr lang="en-US" sz="1400" dirty="0"/>
              <a:t> </a:t>
            </a:r>
            <a:r>
              <a:rPr lang="en-US" sz="1400" dirty="0">
                <a:solidFill>
                  <a:schemeClr val="tx1">
                    <a:lumMod val="65000"/>
                    <a:lumOff val="35000"/>
                  </a:schemeClr>
                </a:solidFill>
              </a:rPr>
              <a:t>Van Dermyden Maddux Law Corporation</a:t>
            </a:r>
          </a:p>
        </p:txBody>
      </p:sp>
    </p:spTree>
    <p:extLst>
      <p:ext uri="{BB962C8B-B14F-4D97-AF65-F5344CB8AC3E}">
        <p14:creationId xmlns:p14="http://schemas.microsoft.com/office/powerpoint/2010/main" val="40710035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9600" y="2067951"/>
            <a:ext cx="10972800" cy="3898512"/>
          </a:xfrm>
        </p:spPr>
        <p:txBody>
          <a:bodyPr/>
          <a:lstStyle/>
          <a:p>
            <a:pPr>
              <a:spcBef>
                <a:spcPts val="1800"/>
              </a:spcBef>
            </a:pPr>
            <a:r>
              <a:rPr lang="en-US" sz="3600" dirty="0">
                <a:solidFill>
                  <a:schemeClr val="tx1">
                    <a:lumMod val="65000"/>
                    <a:lumOff val="35000"/>
                  </a:schemeClr>
                </a:solidFill>
              </a:rPr>
              <a:t>An assessment of the facts using credibility factors</a:t>
            </a:r>
          </a:p>
          <a:p>
            <a:pPr marL="0" indent="0">
              <a:spcBef>
                <a:spcPts val="1800"/>
              </a:spcBef>
              <a:buNone/>
            </a:pPr>
            <a:endParaRPr lang="en-US" sz="3600" dirty="0">
              <a:solidFill>
                <a:schemeClr val="tx1">
                  <a:lumMod val="65000"/>
                  <a:lumOff val="35000"/>
                </a:schemeClr>
              </a:solidFill>
            </a:endParaRPr>
          </a:p>
          <a:p>
            <a:pPr>
              <a:spcBef>
                <a:spcPts val="1800"/>
              </a:spcBef>
            </a:pPr>
            <a:r>
              <a:rPr lang="en-US" sz="3600" dirty="0">
                <a:solidFill>
                  <a:schemeClr val="tx1">
                    <a:lumMod val="65000"/>
                    <a:lumOff val="35000"/>
                  </a:schemeClr>
                </a:solidFill>
              </a:rPr>
              <a:t>Credibility includes a party’s believability</a:t>
            </a:r>
          </a:p>
          <a:p>
            <a:pPr marL="0" indent="0">
              <a:spcBef>
                <a:spcPts val="1800"/>
              </a:spcBef>
              <a:buNone/>
            </a:pPr>
            <a:endParaRPr lang="en-US" sz="3600" dirty="0">
              <a:solidFill>
                <a:schemeClr val="tx1">
                  <a:lumMod val="65000"/>
                  <a:lumOff val="35000"/>
                </a:schemeClr>
              </a:solidFill>
            </a:endParaRPr>
          </a:p>
          <a:p>
            <a:pPr>
              <a:spcBef>
                <a:spcPts val="1800"/>
              </a:spcBef>
            </a:pPr>
            <a:r>
              <a:rPr lang="en-US" sz="3600" dirty="0">
                <a:solidFill>
                  <a:schemeClr val="tx1">
                    <a:lumMod val="65000"/>
                    <a:lumOff val="35000"/>
                  </a:schemeClr>
                </a:solidFill>
                <a:latin typeface="Arial" panose="020B0604020202020204" pitchFamily="34" charset="0"/>
                <a:cs typeface="Arial" panose="020B0604020202020204" pitchFamily="34" charset="0"/>
              </a:rPr>
              <a:t>“Truth” from the witness’ perspective</a:t>
            </a:r>
          </a:p>
          <a:p>
            <a:pPr>
              <a:spcBef>
                <a:spcPts val="1800"/>
              </a:spcBef>
            </a:pPr>
            <a:endParaRPr lang="en-US" sz="2600" dirty="0">
              <a:solidFill>
                <a:schemeClr val="tx1">
                  <a:lumMod val="65000"/>
                  <a:lumOff val="35000"/>
                </a:schemeClr>
              </a:solidFill>
            </a:endParaRPr>
          </a:p>
        </p:txBody>
      </p:sp>
      <p:sp>
        <p:nvSpPr>
          <p:cNvPr id="3" name="Title 2"/>
          <p:cNvSpPr>
            <a:spLocks noGrp="1"/>
          </p:cNvSpPr>
          <p:nvPr>
            <p:ph type="title"/>
          </p:nvPr>
        </p:nvSpPr>
        <p:spPr/>
        <p:txBody>
          <a:bodyPr/>
          <a:lstStyle/>
          <a:p>
            <a:r>
              <a:rPr lang="en-US" dirty="0"/>
              <a:t>Credibility: What it Is</a:t>
            </a:r>
          </a:p>
        </p:txBody>
      </p:sp>
      <p:sp>
        <p:nvSpPr>
          <p:cNvPr id="4" name="Rectangle 3">
            <a:extLst>
              <a:ext uri="{FF2B5EF4-FFF2-40B4-BE49-F238E27FC236}">
                <a16:creationId xmlns:a16="http://schemas.microsoft.com/office/drawing/2014/main" id="{42D08044-2131-4826-BF6A-19527E8E1D24}"/>
              </a:ext>
            </a:extLst>
          </p:cNvPr>
          <p:cNvSpPr/>
          <p:nvPr/>
        </p:nvSpPr>
        <p:spPr>
          <a:xfrm>
            <a:off x="121920" y="6369150"/>
            <a:ext cx="6096000" cy="307777"/>
          </a:xfrm>
          <a:prstGeom prst="rect">
            <a:avLst/>
          </a:prstGeom>
        </p:spPr>
        <p:txBody>
          <a:bodyPr>
            <a:spAutoFit/>
          </a:bodyPr>
          <a:lstStyle/>
          <a:p>
            <a:pPr lvl="0">
              <a:defRPr/>
            </a:pPr>
            <a:r>
              <a:rPr lang="en-US" sz="1400" dirty="0">
                <a:solidFill>
                  <a:schemeClr val="tx1">
                    <a:lumMod val="65000"/>
                    <a:lumOff val="35000"/>
                  </a:schemeClr>
                </a:solidFill>
              </a:rPr>
              <a:t>2019 ©</a:t>
            </a:r>
            <a:r>
              <a:rPr lang="en-US" sz="1400" dirty="0"/>
              <a:t> </a:t>
            </a:r>
            <a:r>
              <a:rPr lang="en-US" sz="1400" dirty="0">
                <a:solidFill>
                  <a:schemeClr val="tx1">
                    <a:lumMod val="65000"/>
                    <a:lumOff val="35000"/>
                  </a:schemeClr>
                </a:solidFill>
              </a:rPr>
              <a:t>Van Dermyden Maddux Law Corporation</a:t>
            </a:r>
          </a:p>
        </p:txBody>
      </p:sp>
    </p:spTree>
    <p:extLst>
      <p:ext uri="{BB962C8B-B14F-4D97-AF65-F5344CB8AC3E}">
        <p14:creationId xmlns:p14="http://schemas.microsoft.com/office/powerpoint/2010/main" val="33691748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7817A3C-8B4B-4856-9212-65CAB70F83AE}"/>
              </a:ext>
            </a:extLst>
          </p:cNvPr>
          <p:cNvSpPr>
            <a:spLocks noGrp="1"/>
          </p:cNvSpPr>
          <p:nvPr>
            <p:ph type="title"/>
          </p:nvPr>
        </p:nvSpPr>
        <p:spPr/>
        <p:txBody>
          <a:bodyPr/>
          <a:lstStyle/>
          <a:p>
            <a:r>
              <a:rPr lang="en-US" dirty="0"/>
              <a:t>Credibility Factors</a:t>
            </a:r>
          </a:p>
        </p:txBody>
      </p:sp>
      <p:sp>
        <p:nvSpPr>
          <p:cNvPr id="4" name="Content Placeholder 1">
            <a:extLst>
              <a:ext uri="{FF2B5EF4-FFF2-40B4-BE49-F238E27FC236}">
                <a16:creationId xmlns:a16="http://schemas.microsoft.com/office/drawing/2014/main" id="{C0AD2565-3BE5-4F89-861D-3A92F4BC74DE}"/>
              </a:ext>
            </a:extLst>
          </p:cNvPr>
          <p:cNvSpPr txBox="1">
            <a:spLocks/>
          </p:cNvSpPr>
          <p:nvPr/>
        </p:nvSpPr>
        <p:spPr>
          <a:xfrm>
            <a:off x="609600" y="2012038"/>
            <a:ext cx="4317322" cy="4074110"/>
          </a:xfrm>
          <a:prstGeom prst="rect">
            <a:avLst/>
          </a:prstGeom>
        </p:spPr>
        <p:txBody>
          <a:bodyPr/>
          <a:lstStyle>
            <a:lvl1pPr marL="342886" indent="-342886" algn="l" defTabSz="457182" rtl="0" eaLnBrk="1" latinLnBrk="0" hangingPunct="1">
              <a:spcBef>
                <a:spcPct val="20000"/>
              </a:spcBef>
              <a:buFont typeface="Arial"/>
              <a:buChar char="•"/>
              <a:defRPr sz="3200" kern="1200">
                <a:solidFill>
                  <a:schemeClr val="tx1"/>
                </a:solidFill>
                <a:latin typeface="+mn-lt"/>
                <a:ea typeface="+mn-ea"/>
                <a:cs typeface="+mn-cs"/>
              </a:defRPr>
            </a:lvl1pPr>
            <a:lvl2pPr marL="742920" indent="-285739" algn="l" defTabSz="457182" rtl="0" eaLnBrk="1" latinLnBrk="0" hangingPunct="1">
              <a:spcBef>
                <a:spcPct val="20000"/>
              </a:spcBef>
              <a:buFont typeface="Arial"/>
              <a:buChar char="–"/>
              <a:defRPr sz="2800" kern="1200">
                <a:solidFill>
                  <a:schemeClr val="tx1"/>
                </a:solidFill>
                <a:latin typeface="+mn-lt"/>
                <a:ea typeface="+mn-ea"/>
                <a:cs typeface="+mn-cs"/>
              </a:defRPr>
            </a:lvl2pPr>
            <a:lvl3pPr marL="1142954" indent="-228591" algn="l" defTabSz="457182" rtl="0" eaLnBrk="1" latinLnBrk="0" hangingPunct="1">
              <a:spcBef>
                <a:spcPct val="20000"/>
              </a:spcBef>
              <a:buFont typeface="Arial"/>
              <a:buChar char="•"/>
              <a:defRPr sz="2400" kern="1200">
                <a:solidFill>
                  <a:schemeClr val="tx1"/>
                </a:solidFill>
                <a:latin typeface="+mn-lt"/>
                <a:ea typeface="+mn-ea"/>
                <a:cs typeface="+mn-cs"/>
              </a:defRPr>
            </a:lvl3pPr>
            <a:lvl4pPr marL="1600136" indent="-228591" algn="l" defTabSz="457182" rtl="0" eaLnBrk="1" latinLnBrk="0" hangingPunct="1">
              <a:spcBef>
                <a:spcPct val="20000"/>
              </a:spcBef>
              <a:buFont typeface="Arial"/>
              <a:buChar char="–"/>
              <a:defRPr sz="2000" kern="1200">
                <a:solidFill>
                  <a:schemeClr val="tx1"/>
                </a:solidFill>
                <a:latin typeface="+mn-lt"/>
                <a:ea typeface="+mn-ea"/>
                <a:cs typeface="+mn-cs"/>
              </a:defRPr>
            </a:lvl4pPr>
            <a:lvl5pPr marL="2057318" indent="-228591" algn="l" defTabSz="457182" rtl="0" eaLnBrk="1" latinLnBrk="0" hangingPunct="1">
              <a:spcBef>
                <a:spcPct val="20000"/>
              </a:spcBef>
              <a:buFont typeface="Arial"/>
              <a:buChar char="»"/>
              <a:defRPr sz="2000" kern="1200">
                <a:solidFill>
                  <a:schemeClr val="tx1"/>
                </a:solidFill>
                <a:latin typeface="+mn-lt"/>
                <a:ea typeface="+mn-ea"/>
                <a:cs typeface="+mn-cs"/>
              </a:defRPr>
            </a:lvl5pPr>
            <a:lvl6pPr marL="2514499" indent="-228591" algn="l" defTabSz="457182" rtl="0" eaLnBrk="1" latinLnBrk="0" hangingPunct="1">
              <a:spcBef>
                <a:spcPct val="20000"/>
              </a:spcBef>
              <a:buFont typeface="Arial"/>
              <a:buChar char="•"/>
              <a:defRPr sz="2000" kern="1200">
                <a:solidFill>
                  <a:schemeClr val="tx1"/>
                </a:solidFill>
                <a:latin typeface="+mn-lt"/>
                <a:ea typeface="+mn-ea"/>
                <a:cs typeface="+mn-cs"/>
              </a:defRPr>
            </a:lvl6pPr>
            <a:lvl7pPr marL="2971681" indent="-228591" algn="l" defTabSz="457182" rtl="0" eaLnBrk="1" latinLnBrk="0" hangingPunct="1">
              <a:spcBef>
                <a:spcPct val="20000"/>
              </a:spcBef>
              <a:buFont typeface="Arial"/>
              <a:buChar char="•"/>
              <a:defRPr sz="2000" kern="1200">
                <a:solidFill>
                  <a:schemeClr val="tx1"/>
                </a:solidFill>
                <a:latin typeface="+mn-lt"/>
                <a:ea typeface="+mn-ea"/>
                <a:cs typeface="+mn-cs"/>
              </a:defRPr>
            </a:lvl7pPr>
            <a:lvl8pPr marL="3428863" indent="-228591" algn="l" defTabSz="457182" rtl="0" eaLnBrk="1" latinLnBrk="0" hangingPunct="1">
              <a:spcBef>
                <a:spcPct val="20000"/>
              </a:spcBef>
              <a:buFont typeface="Arial"/>
              <a:buChar char="•"/>
              <a:defRPr sz="2000" kern="1200">
                <a:solidFill>
                  <a:schemeClr val="tx1"/>
                </a:solidFill>
                <a:latin typeface="+mn-lt"/>
                <a:ea typeface="+mn-ea"/>
                <a:cs typeface="+mn-cs"/>
              </a:defRPr>
            </a:lvl8pPr>
            <a:lvl9pPr marL="3886045" indent="-228591" algn="l" defTabSz="457182" rtl="0" eaLnBrk="1" latinLnBrk="0" hangingPunct="1">
              <a:spcBef>
                <a:spcPct val="20000"/>
              </a:spcBef>
              <a:buFont typeface="Arial"/>
              <a:buChar char="•"/>
              <a:defRPr sz="2000" kern="1200">
                <a:solidFill>
                  <a:schemeClr val="tx1"/>
                </a:solidFill>
                <a:latin typeface="+mn-lt"/>
                <a:ea typeface="+mn-ea"/>
                <a:cs typeface="+mn-cs"/>
              </a:defRPr>
            </a:lvl9pPr>
          </a:lstStyle>
          <a:p>
            <a:pPr>
              <a:spcBef>
                <a:spcPts val="300"/>
              </a:spcBef>
            </a:pPr>
            <a:r>
              <a:rPr lang="en-US" sz="2800" dirty="0">
                <a:solidFill>
                  <a:schemeClr val="tx1">
                    <a:lumMod val="65000"/>
                    <a:lumOff val="35000"/>
                  </a:schemeClr>
                </a:solidFill>
                <a:latin typeface="Arial" panose="020B0604020202020204" pitchFamily="34" charset="0"/>
                <a:cs typeface="Arial" panose="020B0604020202020204" pitchFamily="34" charset="0"/>
              </a:rPr>
              <a:t>Direct Corroboration</a:t>
            </a:r>
          </a:p>
          <a:p>
            <a:pPr>
              <a:spcBef>
                <a:spcPts val="300"/>
              </a:spcBef>
            </a:pPr>
            <a:r>
              <a:rPr lang="en-US" sz="2800" dirty="0">
                <a:solidFill>
                  <a:schemeClr val="tx1">
                    <a:lumMod val="65000"/>
                    <a:lumOff val="35000"/>
                  </a:schemeClr>
                </a:solidFill>
                <a:latin typeface="Arial" panose="020B0604020202020204" pitchFamily="34" charset="0"/>
                <a:cs typeface="Arial" panose="020B0604020202020204" pitchFamily="34" charset="0"/>
              </a:rPr>
              <a:t>Indirect Corroboration </a:t>
            </a:r>
          </a:p>
          <a:p>
            <a:pPr>
              <a:spcBef>
                <a:spcPts val="300"/>
              </a:spcBef>
            </a:pPr>
            <a:r>
              <a:rPr lang="en-US" sz="2800" dirty="0">
                <a:solidFill>
                  <a:schemeClr val="tx1">
                    <a:lumMod val="65000"/>
                    <a:lumOff val="35000"/>
                  </a:schemeClr>
                </a:solidFill>
                <a:latin typeface="Arial" panose="020B0604020202020204" pitchFamily="34" charset="0"/>
                <a:cs typeface="Arial" panose="020B0604020202020204" pitchFamily="34" charset="0"/>
              </a:rPr>
              <a:t>Lack of Corroboration</a:t>
            </a:r>
          </a:p>
          <a:p>
            <a:pPr>
              <a:spcBef>
                <a:spcPts val="300"/>
              </a:spcBef>
            </a:pPr>
            <a:r>
              <a:rPr lang="en-US" sz="2800" dirty="0">
                <a:solidFill>
                  <a:schemeClr val="tx1">
                    <a:lumMod val="65000"/>
                    <a:lumOff val="35000"/>
                  </a:schemeClr>
                </a:solidFill>
                <a:latin typeface="Arial" panose="020B0604020202020204" pitchFamily="34" charset="0"/>
                <a:cs typeface="Arial" panose="020B0604020202020204" pitchFamily="34" charset="0"/>
              </a:rPr>
              <a:t>Inherent Plausibility </a:t>
            </a:r>
          </a:p>
          <a:p>
            <a:pPr>
              <a:spcBef>
                <a:spcPts val="300"/>
              </a:spcBef>
            </a:pPr>
            <a:r>
              <a:rPr lang="en-US" sz="2800" dirty="0">
                <a:solidFill>
                  <a:schemeClr val="tx1">
                    <a:lumMod val="65000"/>
                    <a:lumOff val="35000"/>
                  </a:schemeClr>
                </a:solidFill>
                <a:latin typeface="Arial" panose="020B0604020202020204" pitchFamily="34" charset="0"/>
                <a:cs typeface="Arial" panose="020B0604020202020204" pitchFamily="34" charset="0"/>
              </a:rPr>
              <a:t>Material Omission</a:t>
            </a:r>
          </a:p>
          <a:p>
            <a:pPr>
              <a:spcBef>
                <a:spcPts val="300"/>
              </a:spcBef>
            </a:pPr>
            <a:r>
              <a:rPr lang="en-US" sz="2800" dirty="0">
                <a:solidFill>
                  <a:schemeClr val="tx1">
                    <a:lumMod val="65000"/>
                    <a:lumOff val="35000"/>
                  </a:schemeClr>
                </a:solidFill>
                <a:latin typeface="Arial" panose="020B0604020202020204" pitchFamily="34" charset="0"/>
                <a:cs typeface="Arial" panose="020B0604020202020204" pitchFamily="34" charset="0"/>
              </a:rPr>
              <a:t>Motive to Falsify</a:t>
            </a:r>
          </a:p>
        </p:txBody>
      </p:sp>
      <p:sp>
        <p:nvSpPr>
          <p:cNvPr id="7" name="Rectangle 6"/>
          <p:cNvSpPr/>
          <p:nvPr/>
        </p:nvSpPr>
        <p:spPr>
          <a:xfrm>
            <a:off x="5092505" y="1592588"/>
            <a:ext cx="6906204" cy="4085734"/>
          </a:xfrm>
          <a:prstGeom prst="rect">
            <a:avLst/>
          </a:prstGeom>
        </p:spPr>
        <p:txBody>
          <a:bodyPr wrap="square">
            <a:spAutoFit/>
          </a:bodyPr>
          <a:lstStyle/>
          <a:p>
            <a:pPr marL="342900" indent="-342900">
              <a:spcBef>
                <a:spcPts val="300"/>
              </a:spcBef>
              <a:buFont typeface="Arial" panose="020B0604020202020204" pitchFamily="34" charset="0"/>
              <a:buChar char="•"/>
            </a:pPr>
            <a:endParaRPr lang="en-US" sz="2800" dirty="0">
              <a:solidFill>
                <a:schemeClr val="tx1">
                  <a:lumMod val="65000"/>
                  <a:lumOff val="35000"/>
                </a:schemeClr>
              </a:solidFill>
              <a:latin typeface="Arial" panose="020B0604020202020204" pitchFamily="34" charset="0"/>
              <a:cs typeface="Arial" panose="020B0604020202020204" pitchFamily="34" charset="0"/>
            </a:endParaRPr>
          </a:p>
          <a:p>
            <a:pPr marL="342900" indent="-342900">
              <a:spcBef>
                <a:spcPts val="300"/>
              </a:spcBef>
              <a:buFont typeface="Arial" panose="020B0604020202020204" pitchFamily="34" charset="0"/>
              <a:buChar char="•"/>
            </a:pPr>
            <a:r>
              <a:rPr lang="en-US" sz="2800" dirty="0">
                <a:solidFill>
                  <a:schemeClr val="tx1">
                    <a:lumMod val="65000"/>
                    <a:lumOff val="35000"/>
                  </a:schemeClr>
                </a:solidFill>
                <a:latin typeface="Arial" panose="020B0604020202020204" pitchFamily="34" charset="0"/>
                <a:cs typeface="Arial" panose="020B0604020202020204" pitchFamily="34" charset="0"/>
              </a:rPr>
              <a:t>Consistent Statements</a:t>
            </a:r>
          </a:p>
          <a:p>
            <a:pPr marL="342900" indent="-342900">
              <a:spcBef>
                <a:spcPts val="300"/>
              </a:spcBef>
              <a:buFont typeface="Arial" panose="020B0604020202020204" pitchFamily="34" charset="0"/>
              <a:buChar char="•"/>
            </a:pPr>
            <a:r>
              <a:rPr lang="en-US" sz="2800" dirty="0">
                <a:solidFill>
                  <a:schemeClr val="tx1">
                    <a:lumMod val="65000"/>
                    <a:lumOff val="35000"/>
                  </a:schemeClr>
                </a:solidFill>
                <a:latin typeface="Arial" panose="020B0604020202020204" pitchFamily="34" charset="0"/>
                <a:cs typeface="Arial" panose="020B0604020202020204" pitchFamily="34" charset="0"/>
              </a:rPr>
              <a:t>Inconsistent Statements </a:t>
            </a:r>
            <a:r>
              <a:rPr lang="en-US" dirty="0">
                <a:solidFill>
                  <a:schemeClr val="tx1">
                    <a:lumMod val="65000"/>
                    <a:lumOff val="35000"/>
                  </a:schemeClr>
                </a:solidFill>
                <a:latin typeface="Arial" panose="020B0604020202020204" pitchFamily="34" charset="0"/>
                <a:cs typeface="Arial" panose="020B0604020202020204" pitchFamily="34" charset="0"/>
              </a:rPr>
              <a:t>(Caution! Trauma-informed) </a:t>
            </a:r>
          </a:p>
          <a:p>
            <a:pPr marL="342900" indent="-342900">
              <a:spcBef>
                <a:spcPts val="300"/>
              </a:spcBef>
              <a:buFont typeface="Arial" panose="020B0604020202020204" pitchFamily="34" charset="0"/>
              <a:buChar char="•"/>
            </a:pPr>
            <a:r>
              <a:rPr lang="en-US" sz="2800" dirty="0">
                <a:solidFill>
                  <a:schemeClr val="tx1">
                    <a:lumMod val="65000"/>
                    <a:lumOff val="35000"/>
                  </a:schemeClr>
                </a:solidFill>
                <a:latin typeface="Arial" panose="020B0604020202020204" pitchFamily="34" charset="0"/>
                <a:cs typeface="Arial" panose="020B0604020202020204" pitchFamily="34" charset="0"/>
              </a:rPr>
              <a:t>Past Record Reputation</a:t>
            </a:r>
          </a:p>
          <a:p>
            <a:pPr marL="342900" indent="-342900">
              <a:spcBef>
                <a:spcPts val="300"/>
              </a:spcBef>
              <a:buFont typeface="Arial" panose="020B0604020202020204" pitchFamily="34" charset="0"/>
              <a:buChar char="•"/>
            </a:pPr>
            <a:r>
              <a:rPr lang="en-US" sz="2800" dirty="0">
                <a:solidFill>
                  <a:schemeClr val="tx1">
                    <a:lumMod val="65000"/>
                    <a:lumOff val="35000"/>
                  </a:schemeClr>
                </a:solidFill>
                <a:latin typeface="Arial" panose="020B0604020202020204" pitchFamily="34" charset="0"/>
                <a:cs typeface="Arial" panose="020B0604020202020204" pitchFamily="34" charset="0"/>
              </a:rPr>
              <a:t>Demeanor </a:t>
            </a:r>
            <a:r>
              <a:rPr lang="en-US" dirty="0">
                <a:solidFill>
                  <a:schemeClr val="tx1">
                    <a:lumMod val="65000"/>
                    <a:lumOff val="35000"/>
                  </a:schemeClr>
                </a:solidFill>
                <a:latin typeface="Arial" panose="020B0604020202020204" pitchFamily="34" charset="0"/>
                <a:cs typeface="Arial" panose="020B0604020202020204" pitchFamily="34" charset="0"/>
              </a:rPr>
              <a:t>(Caution! Trained in behavioral science?)</a:t>
            </a:r>
          </a:p>
          <a:p>
            <a:pPr marL="342900" indent="-342900">
              <a:spcBef>
                <a:spcPts val="300"/>
              </a:spcBef>
              <a:buFont typeface="Arial" panose="020B0604020202020204" pitchFamily="34" charset="0"/>
              <a:buChar char="•"/>
            </a:pPr>
            <a:r>
              <a:rPr lang="en-US" sz="2800" dirty="0">
                <a:solidFill>
                  <a:schemeClr val="tx1">
                    <a:lumMod val="65000"/>
                    <a:lumOff val="35000"/>
                  </a:schemeClr>
                </a:solidFill>
                <a:latin typeface="Arial" panose="020B0604020202020204" pitchFamily="34" charset="0"/>
                <a:cs typeface="Arial" panose="020B0604020202020204" pitchFamily="34" charset="0"/>
              </a:rPr>
              <a:t>Comparators, Statistics</a:t>
            </a:r>
          </a:p>
          <a:p>
            <a:pPr>
              <a:spcBef>
                <a:spcPts val="300"/>
              </a:spcBef>
            </a:pPr>
            <a:endParaRPr lang="en-US" sz="2800" dirty="0">
              <a:solidFill>
                <a:schemeClr val="tx1">
                  <a:lumMod val="65000"/>
                  <a:lumOff val="35000"/>
                </a:schemeClr>
              </a:solidFill>
              <a:latin typeface="Arial" panose="020B0604020202020204" pitchFamily="34" charset="0"/>
              <a:cs typeface="Arial" panose="020B0604020202020204" pitchFamily="34" charset="0"/>
            </a:endParaRPr>
          </a:p>
          <a:p>
            <a:pPr>
              <a:spcBef>
                <a:spcPts val="300"/>
              </a:spcBef>
            </a:pPr>
            <a:r>
              <a:rPr lang="en-US" sz="2800" dirty="0">
                <a:solidFill>
                  <a:schemeClr val="tx1">
                    <a:lumMod val="65000"/>
                    <a:lumOff val="35000"/>
                  </a:schemeClr>
                </a:solidFill>
                <a:latin typeface="Arial" panose="020B0604020202020204" pitchFamily="34" charset="0"/>
                <a:cs typeface="Arial" panose="020B0604020202020204" pitchFamily="34" charset="0"/>
              </a:rPr>
              <a:t> </a:t>
            </a:r>
          </a:p>
        </p:txBody>
      </p:sp>
      <p:sp>
        <p:nvSpPr>
          <p:cNvPr id="5" name="Rectangle 4">
            <a:extLst>
              <a:ext uri="{FF2B5EF4-FFF2-40B4-BE49-F238E27FC236}">
                <a16:creationId xmlns:a16="http://schemas.microsoft.com/office/drawing/2014/main" id="{AC89F7B1-F59D-461A-97AE-AA58BF227CB9}"/>
              </a:ext>
            </a:extLst>
          </p:cNvPr>
          <p:cNvSpPr/>
          <p:nvPr/>
        </p:nvSpPr>
        <p:spPr>
          <a:xfrm>
            <a:off x="121920" y="6369150"/>
            <a:ext cx="6096000" cy="307777"/>
          </a:xfrm>
          <a:prstGeom prst="rect">
            <a:avLst/>
          </a:prstGeom>
        </p:spPr>
        <p:txBody>
          <a:bodyPr>
            <a:spAutoFit/>
          </a:bodyPr>
          <a:lstStyle/>
          <a:p>
            <a:pPr lvl="0">
              <a:defRPr/>
            </a:pPr>
            <a:r>
              <a:rPr lang="en-US" sz="1400" dirty="0">
                <a:solidFill>
                  <a:schemeClr val="tx1">
                    <a:lumMod val="65000"/>
                    <a:lumOff val="35000"/>
                  </a:schemeClr>
                </a:solidFill>
              </a:rPr>
              <a:t>2019 ©</a:t>
            </a:r>
            <a:r>
              <a:rPr lang="en-US" sz="1400" dirty="0"/>
              <a:t> </a:t>
            </a:r>
            <a:r>
              <a:rPr lang="en-US" sz="1400" dirty="0">
                <a:solidFill>
                  <a:schemeClr val="tx1">
                    <a:lumMod val="65000"/>
                    <a:lumOff val="35000"/>
                  </a:schemeClr>
                </a:solidFill>
              </a:rPr>
              <a:t>Van Dermyden Maddux Law Corporation</a:t>
            </a:r>
          </a:p>
        </p:txBody>
      </p:sp>
    </p:spTree>
    <p:extLst>
      <p:ext uri="{BB962C8B-B14F-4D97-AF65-F5344CB8AC3E}">
        <p14:creationId xmlns:p14="http://schemas.microsoft.com/office/powerpoint/2010/main" val="4130174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8F25E9-A126-4516-9A4F-4699CD056614}"/>
              </a:ext>
            </a:extLst>
          </p:cNvPr>
          <p:cNvSpPr>
            <a:spLocks noGrp="1"/>
          </p:cNvSpPr>
          <p:nvPr>
            <p:ph type="title"/>
          </p:nvPr>
        </p:nvSpPr>
        <p:spPr/>
        <p:txBody>
          <a:bodyPr/>
          <a:lstStyle/>
          <a:p>
            <a:pPr algn="ctr"/>
            <a:r>
              <a:rPr lang="en-US" b="1" dirty="0"/>
              <a:t>Case Study:  Roger Ailes</a:t>
            </a:r>
            <a:endParaRPr lang="en-US" dirty="0"/>
          </a:p>
        </p:txBody>
      </p:sp>
      <p:sp>
        <p:nvSpPr>
          <p:cNvPr id="3" name="Content Placeholder 2">
            <a:extLst>
              <a:ext uri="{FF2B5EF4-FFF2-40B4-BE49-F238E27FC236}">
                <a16:creationId xmlns:a16="http://schemas.microsoft.com/office/drawing/2014/main" id="{22E86308-3217-485E-AF7E-A6DCE2A38C09}"/>
              </a:ext>
            </a:extLst>
          </p:cNvPr>
          <p:cNvSpPr>
            <a:spLocks noGrp="1"/>
          </p:cNvSpPr>
          <p:nvPr>
            <p:ph idx="1"/>
          </p:nvPr>
        </p:nvSpPr>
        <p:spPr>
          <a:xfrm>
            <a:off x="1097280" y="1885071"/>
            <a:ext cx="10311618" cy="3960302"/>
          </a:xfrm>
        </p:spPr>
        <p:txBody>
          <a:bodyPr/>
          <a:lstStyle/>
          <a:p>
            <a:pPr marL="0" indent="0">
              <a:lnSpc>
                <a:spcPts val="3000"/>
              </a:lnSpc>
              <a:spcBef>
                <a:spcPts val="0"/>
              </a:spcBef>
              <a:buNone/>
            </a:pPr>
            <a:r>
              <a:rPr lang="en-US" sz="2400" dirty="0">
                <a:solidFill>
                  <a:schemeClr val="tx1">
                    <a:lumMod val="65000"/>
                    <a:lumOff val="35000"/>
                  </a:schemeClr>
                </a:solidFill>
              </a:rPr>
              <a:t>In July 2016, former Fox News anchor Gretchen Carlson accused Roger Ailes of acute acts of sexual harassment, including an alleged request for her to turn around so that he could check out her posterior. </a:t>
            </a:r>
            <a:r>
              <a:rPr lang="en-US" sz="2400" b="1" dirty="0">
                <a:solidFill>
                  <a:schemeClr val="tx1">
                    <a:lumMod val="65000"/>
                    <a:lumOff val="35000"/>
                  </a:schemeClr>
                </a:solidFill>
              </a:rPr>
              <a:t>He denied engaging in any harassing conduct towards Carlson.  </a:t>
            </a:r>
            <a:r>
              <a:rPr lang="en-US" sz="2400" dirty="0">
                <a:solidFill>
                  <a:schemeClr val="tx1">
                    <a:lumMod val="65000"/>
                    <a:lumOff val="35000"/>
                  </a:schemeClr>
                </a:solidFill>
              </a:rPr>
              <a:t>An internal probe at Fox News commissioned by its parent company turned up other allegations that </a:t>
            </a:r>
            <a:r>
              <a:rPr lang="en-US" sz="2400" b="1" dirty="0">
                <a:solidFill>
                  <a:schemeClr val="tx1">
                    <a:lumMod val="65000"/>
                    <a:lumOff val="35000"/>
                  </a:schemeClr>
                </a:solidFill>
              </a:rPr>
              <a:t>Ailes</a:t>
            </a:r>
            <a:r>
              <a:rPr lang="en-US" sz="2400" dirty="0">
                <a:solidFill>
                  <a:schemeClr val="tx1">
                    <a:lumMod val="65000"/>
                    <a:lumOff val="35000"/>
                  </a:schemeClr>
                </a:solidFill>
              </a:rPr>
              <a:t> </a:t>
            </a:r>
            <a:r>
              <a:rPr lang="en-US" sz="2400" b="1" dirty="0">
                <a:solidFill>
                  <a:schemeClr val="tx1">
                    <a:lumMod val="65000"/>
                    <a:lumOff val="35000"/>
                  </a:schemeClr>
                </a:solidFill>
              </a:rPr>
              <a:t>also denied.</a:t>
            </a:r>
          </a:p>
          <a:p>
            <a:pPr marL="0" indent="0">
              <a:buNone/>
            </a:pPr>
            <a:br>
              <a:rPr lang="en-US" sz="2400" dirty="0">
                <a:solidFill>
                  <a:schemeClr val="tx1">
                    <a:lumMod val="65000"/>
                    <a:lumOff val="35000"/>
                  </a:schemeClr>
                </a:solidFill>
              </a:rPr>
            </a:br>
            <a:r>
              <a:rPr lang="en-US" sz="2400" dirty="0">
                <a:solidFill>
                  <a:schemeClr val="tx1">
                    <a:lumMod val="65000"/>
                    <a:lumOff val="35000"/>
                  </a:schemeClr>
                </a:solidFill>
              </a:rPr>
              <a:t>End of Story.  Or is it?</a:t>
            </a:r>
          </a:p>
          <a:p>
            <a:endParaRPr lang="en-US" dirty="0"/>
          </a:p>
        </p:txBody>
      </p:sp>
      <p:sp>
        <p:nvSpPr>
          <p:cNvPr id="5" name="Slide Number Placeholder 4">
            <a:extLst>
              <a:ext uri="{FF2B5EF4-FFF2-40B4-BE49-F238E27FC236}">
                <a16:creationId xmlns:a16="http://schemas.microsoft.com/office/drawing/2014/main" id="{9D6573AD-CF76-47EF-AC18-9FCCAF24B046}"/>
              </a:ext>
            </a:extLst>
          </p:cNvPr>
          <p:cNvSpPr>
            <a:spLocks noGrp="1"/>
          </p:cNvSpPr>
          <p:nvPr>
            <p:ph type="sldNum" sz="quarter" idx="12"/>
          </p:nvPr>
        </p:nvSpPr>
        <p:spPr/>
        <p:txBody>
          <a:bodyPr/>
          <a:lstStyle/>
          <a:p>
            <a:fld id="{C6B746E3-6423-CD46-99CC-39E018922727}" type="slidenum">
              <a:rPr lang="en-US" smtClean="0"/>
              <a:pPr/>
              <a:t>15</a:t>
            </a:fld>
            <a:endParaRPr lang="en-US" dirty="0"/>
          </a:p>
        </p:txBody>
      </p:sp>
      <p:pic>
        <p:nvPicPr>
          <p:cNvPr id="6" name="Picture 5">
            <a:extLst>
              <a:ext uri="{FF2B5EF4-FFF2-40B4-BE49-F238E27FC236}">
                <a16:creationId xmlns:a16="http://schemas.microsoft.com/office/drawing/2014/main" id="{C8FA7BAC-57F0-4176-96A1-40051355D5C6}"/>
              </a:ext>
            </a:extLst>
          </p:cNvPr>
          <p:cNvPicPr>
            <a:picLocks noChangeAspect="1"/>
          </p:cNvPicPr>
          <p:nvPr/>
        </p:nvPicPr>
        <p:blipFill>
          <a:blip r:embed="rId2"/>
          <a:stretch>
            <a:fillRect/>
          </a:stretch>
        </p:blipFill>
        <p:spPr>
          <a:xfrm>
            <a:off x="6536788" y="4003924"/>
            <a:ext cx="3276600" cy="1841449"/>
          </a:xfrm>
          <a:prstGeom prst="rect">
            <a:avLst/>
          </a:prstGeom>
        </p:spPr>
      </p:pic>
      <p:sp>
        <p:nvSpPr>
          <p:cNvPr id="7" name="Rectangle 6">
            <a:extLst>
              <a:ext uri="{FF2B5EF4-FFF2-40B4-BE49-F238E27FC236}">
                <a16:creationId xmlns:a16="http://schemas.microsoft.com/office/drawing/2014/main" id="{D3FDE55D-3B1E-4D11-B3DF-F741110028B4}"/>
              </a:ext>
            </a:extLst>
          </p:cNvPr>
          <p:cNvSpPr/>
          <p:nvPr/>
        </p:nvSpPr>
        <p:spPr>
          <a:xfrm>
            <a:off x="121920" y="6369150"/>
            <a:ext cx="6096000" cy="307777"/>
          </a:xfrm>
          <a:prstGeom prst="rect">
            <a:avLst/>
          </a:prstGeom>
        </p:spPr>
        <p:txBody>
          <a:bodyPr>
            <a:spAutoFit/>
          </a:bodyPr>
          <a:lstStyle/>
          <a:p>
            <a:pPr lvl="0">
              <a:defRPr/>
            </a:pPr>
            <a:r>
              <a:rPr lang="en-US" sz="1400" dirty="0">
                <a:solidFill>
                  <a:schemeClr val="tx1">
                    <a:lumMod val="65000"/>
                    <a:lumOff val="35000"/>
                  </a:schemeClr>
                </a:solidFill>
              </a:rPr>
              <a:t>2019 ©</a:t>
            </a:r>
            <a:r>
              <a:rPr lang="en-US" sz="1400" dirty="0"/>
              <a:t> </a:t>
            </a:r>
            <a:r>
              <a:rPr lang="en-US" sz="1400" dirty="0">
                <a:solidFill>
                  <a:schemeClr val="tx1">
                    <a:lumMod val="65000"/>
                    <a:lumOff val="35000"/>
                  </a:schemeClr>
                </a:solidFill>
              </a:rPr>
              <a:t>Van Dermyden Maddux Law Corporation</a:t>
            </a:r>
          </a:p>
        </p:txBody>
      </p:sp>
    </p:spTree>
    <p:extLst>
      <p:ext uri="{BB962C8B-B14F-4D97-AF65-F5344CB8AC3E}">
        <p14:creationId xmlns:p14="http://schemas.microsoft.com/office/powerpoint/2010/main" val="31698019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8D40D1-8286-4B4D-9ED3-E804C569DEF8}"/>
              </a:ext>
            </a:extLst>
          </p:cNvPr>
          <p:cNvSpPr>
            <a:spLocks noGrp="1"/>
          </p:cNvSpPr>
          <p:nvPr>
            <p:ph type="title"/>
          </p:nvPr>
        </p:nvSpPr>
        <p:spPr/>
        <p:txBody>
          <a:bodyPr/>
          <a:lstStyle/>
          <a:p>
            <a:pPr algn="ctr"/>
            <a:r>
              <a:rPr lang="en-US" altLang="en-US" sz="3200" b="1" dirty="0">
                <a:cs typeface="Arial" charset="0"/>
              </a:rPr>
              <a:t>Common Pitfalls in Determining Credibility</a:t>
            </a:r>
            <a:endParaRPr lang="en-US" sz="3200" dirty="0"/>
          </a:p>
        </p:txBody>
      </p:sp>
      <p:sp>
        <p:nvSpPr>
          <p:cNvPr id="3" name="Content Placeholder 2">
            <a:extLst>
              <a:ext uri="{FF2B5EF4-FFF2-40B4-BE49-F238E27FC236}">
                <a16:creationId xmlns:a16="http://schemas.microsoft.com/office/drawing/2014/main" id="{54CF744A-EB32-40C3-91F4-CF338C7C3EA2}"/>
              </a:ext>
            </a:extLst>
          </p:cNvPr>
          <p:cNvSpPr>
            <a:spLocks noGrp="1"/>
          </p:cNvSpPr>
          <p:nvPr>
            <p:ph idx="1"/>
          </p:nvPr>
        </p:nvSpPr>
        <p:spPr>
          <a:xfrm>
            <a:off x="701964" y="2335237"/>
            <a:ext cx="10972800" cy="3510136"/>
          </a:xfrm>
        </p:spPr>
        <p:txBody>
          <a:bodyPr/>
          <a:lstStyle/>
          <a:p>
            <a:pPr marL="860425" lvl="1" indent="-457200">
              <a:spcBef>
                <a:spcPts val="550"/>
              </a:spcBef>
              <a:buFont typeface="Arial" panose="020B0604020202020204" pitchFamily="34" charset="0"/>
              <a:buChar char="•"/>
            </a:pPr>
            <a:r>
              <a:rPr lang="en-US" sz="2600" dirty="0">
                <a:solidFill>
                  <a:schemeClr val="tx1">
                    <a:lumMod val="65000"/>
                    <a:lumOff val="35000"/>
                  </a:schemeClr>
                </a:solidFill>
              </a:rPr>
              <a:t>Stopping at “he said/she said”</a:t>
            </a:r>
          </a:p>
          <a:p>
            <a:pPr marL="860425" lvl="1" indent="-457200">
              <a:spcBef>
                <a:spcPts val="1800"/>
              </a:spcBef>
              <a:buFont typeface="Arial" panose="020B0604020202020204" pitchFamily="34" charset="0"/>
              <a:buChar char="•"/>
            </a:pPr>
            <a:r>
              <a:rPr lang="en-US" sz="2600" dirty="0">
                <a:solidFill>
                  <a:schemeClr val="tx1">
                    <a:lumMod val="65000"/>
                    <a:lumOff val="35000"/>
                  </a:schemeClr>
                </a:solidFill>
              </a:rPr>
              <a:t>Ignoring relevant information</a:t>
            </a:r>
          </a:p>
          <a:p>
            <a:pPr marL="860425" lvl="1" indent="-457200">
              <a:spcBef>
                <a:spcPts val="1800"/>
              </a:spcBef>
              <a:buFont typeface="Arial" panose="020B0604020202020204" pitchFamily="34" charset="0"/>
              <a:buChar char="•"/>
            </a:pPr>
            <a:r>
              <a:rPr lang="en-US" sz="2600" dirty="0">
                <a:solidFill>
                  <a:schemeClr val="tx1">
                    <a:lumMod val="65000"/>
                    <a:lumOff val="35000"/>
                  </a:schemeClr>
                </a:solidFill>
              </a:rPr>
              <a:t>Failure to consider a range of factors</a:t>
            </a:r>
          </a:p>
          <a:p>
            <a:pPr marL="860425" lvl="1" indent="-457200">
              <a:spcBef>
                <a:spcPts val="1800"/>
              </a:spcBef>
              <a:buFont typeface="Arial" panose="020B0604020202020204" pitchFamily="34" charset="0"/>
              <a:buChar char="•"/>
            </a:pPr>
            <a:r>
              <a:rPr lang="en-US" sz="2600" dirty="0">
                <a:solidFill>
                  <a:schemeClr val="tx1">
                    <a:lumMod val="65000"/>
                    <a:lumOff val="35000"/>
                  </a:schemeClr>
                </a:solidFill>
              </a:rPr>
              <a:t>Succumbing to bias</a:t>
            </a:r>
          </a:p>
          <a:p>
            <a:pPr marL="860425" lvl="1" indent="-457200">
              <a:spcBef>
                <a:spcPts val="1800"/>
              </a:spcBef>
              <a:buFont typeface="Arial" panose="020B0604020202020204" pitchFamily="34" charset="0"/>
              <a:buChar char="•"/>
            </a:pPr>
            <a:r>
              <a:rPr lang="en-US" sz="2600" dirty="0">
                <a:solidFill>
                  <a:schemeClr val="tx1">
                    <a:lumMod val="65000"/>
                    <a:lumOff val="35000"/>
                  </a:schemeClr>
                </a:solidFill>
              </a:rPr>
              <a:t>Not gathering enough evidence</a:t>
            </a:r>
            <a:endParaRPr lang="en-US" altLang="en-US" sz="2600" dirty="0">
              <a:solidFill>
                <a:schemeClr val="tx1">
                  <a:lumMod val="65000"/>
                  <a:lumOff val="35000"/>
                </a:schemeClr>
              </a:solidFill>
              <a:cs typeface="Arial" charset="0"/>
            </a:endParaRPr>
          </a:p>
          <a:p>
            <a:pPr marL="0" indent="0">
              <a:buNone/>
            </a:pPr>
            <a:endParaRPr lang="en-US" dirty="0"/>
          </a:p>
        </p:txBody>
      </p:sp>
      <p:sp>
        <p:nvSpPr>
          <p:cNvPr id="5" name="Slide Number Placeholder 4">
            <a:extLst>
              <a:ext uri="{FF2B5EF4-FFF2-40B4-BE49-F238E27FC236}">
                <a16:creationId xmlns:a16="http://schemas.microsoft.com/office/drawing/2014/main" id="{6C2A6192-69ED-462D-98F7-8D4AD3969F2D}"/>
              </a:ext>
            </a:extLst>
          </p:cNvPr>
          <p:cNvSpPr>
            <a:spLocks noGrp="1"/>
          </p:cNvSpPr>
          <p:nvPr>
            <p:ph type="sldNum" sz="quarter" idx="12"/>
          </p:nvPr>
        </p:nvSpPr>
        <p:spPr/>
        <p:txBody>
          <a:bodyPr/>
          <a:lstStyle/>
          <a:p>
            <a:fld id="{C6B746E3-6423-CD46-99CC-39E018922727}" type="slidenum">
              <a:rPr lang="en-US" smtClean="0"/>
              <a:pPr/>
              <a:t>16</a:t>
            </a:fld>
            <a:endParaRPr lang="en-US" dirty="0"/>
          </a:p>
        </p:txBody>
      </p:sp>
      <p:pic>
        <p:nvPicPr>
          <p:cNvPr id="6" name="Picture 10">
            <a:extLst>
              <a:ext uri="{FF2B5EF4-FFF2-40B4-BE49-F238E27FC236}">
                <a16:creationId xmlns:a16="http://schemas.microsoft.com/office/drawing/2014/main" id="{306A76CA-7563-4E38-A3D7-06E4AB397B66}"/>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8099212" y="2794780"/>
            <a:ext cx="2538046" cy="2030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a:extLst>
              <a:ext uri="{FF2B5EF4-FFF2-40B4-BE49-F238E27FC236}">
                <a16:creationId xmlns:a16="http://schemas.microsoft.com/office/drawing/2014/main" id="{A2171C44-C858-4710-BBE2-B38801C9C908}"/>
              </a:ext>
            </a:extLst>
          </p:cNvPr>
          <p:cNvSpPr/>
          <p:nvPr/>
        </p:nvSpPr>
        <p:spPr>
          <a:xfrm>
            <a:off x="121920" y="6369150"/>
            <a:ext cx="6096000" cy="307777"/>
          </a:xfrm>
          <a:prstGeom prst="rect">
            <a:avLst/>
          </a:prstGeom>
        </p:spPr>
        <p:txBody>
          <a:bodyPr>
            <a:spAutoFit/>
          </a:bodyPr>
          <a:lstStyle/>
          <a:p>
            <a:pPr lvl="0">
              <a:defRPr/>
            </a:pPr>
            <a:r>
              <a:rPr lang="en-US" sz="1400" dirty="0">
                <a:solidFill>
                  <a:schemeClr val="tx1">
                    <a:lumMod val="65000"/>
                    <a:lumOff val="35000"/>
                  </a:schemeClr>
                </a:solidFill>
              </a:rPr>
              <a:t>2019 ©</a:t>
            </a:r>
            <a:r>
              <a:rPr lang="en-US" sz="1400" dirty="0"/>
              <a:t> </a:t>
            </a:r>
            <a:r>
              <a:rPr lang="en-US" sz="1400" dirty="0">
                <a:solidFill>
                  <a:schemeClr val="tx1">
                    <a:lumMod val="65000"/>
                    <a:lumOff val="35000"/>
                  </a:schemeClr>
                </a:solidFill>
              </a:rPr>
              <a:t>Van Dermyden Maddux Law Corporation</a:t>
            </a:r>
          </a:p>
        </p:txBody>
      </p:sp>
    </p:spTree>
    <p:extLst>
      <p:ext uri="{BB962C8B-B14F-4D97-AF65-F5344CB8AC3E}">
        <p14:creationId xmlns:p14="http://schemas.microsoft.com/office/powerpoint/2010/main" val="24113210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13C581-5058-4162-B69F-DB143DDF10A5}"/>
              </a:ext>
            </a:extLst>
          </p:cNvPr>
          <p:cNvSpPr>
            <a:spLocks noGrp="1"/>
          </p:cNvSpPr>
          <p:nvPr>
            <p:ph type="title"/>
          </p:nvPr>
        </p:nvSpPr>
        <p:spPr/>
        <p:txBody>
          <a:bodyPr/>
          <a:lstStyle/>
          <a:p>
            <a:pPr algn="ctr"/>
            <a:r>
              <a:rPr lang="en-US" b="1" dirty="0"/>
              <a:t>Case Study:  More facts…</a:t>
            </a:r>
            <a:endParaRPr lang="en-US" dirty="0"/>
          </a:p>
        </p:txBody>
      </p:sp>
      <p:sp>
        <p:nvSpPr>
          <p:cNvPr id="3" name="Content Placeholder 2">
            <a:extLst>
              <a:ext uri="{FF2B5EF4-FFF2-40B4-BE49-F238E27FC236}">
                <a16:creationId xmlns:a16="http://schemas.microsoft.com/office/drawing/2014/main" id="{6054F4E0-8262-4CB1-A0A6-92C46DBB9B3E}"/>
              </a:ext>
            </a:extLst>
          </p:cNvPr>
          <p:cNvSpPr>
            <a:spLocks noGrp="1"/>
          </p:cNvSpPr>
          <p:nvPr>
            <p:ph idx="1"/>
          </p:nvPr>
        </p:nvSpPr>
        <p:spPr>
          <a:xfrm>
            <a:off x="998806" y="2194559"/>
            <a:ext cx="10583594" cy="3650813"/>
          </a:xfrm>
        </p:spPr>
        <p:txBody>
          <a:bodyPr/>
          <a:lstStyle/>
          <a:p>
            <a:pPr marL="0" indent="0">
              <a:buNone/>
            </a:pPr>
            <a:r>
              <a:rPr lang="en-US" sz="2800" dirty="0">
                <a:solidFill>
                  <a:schemeClr val="tx1">
                    <a:lumMod val="65000"/>
                    <a:lumOff val="35000"/>
                  </a:schemeClr>
                </a:solidFill>
              </a:rPr>
              <a:t>Carlson wrote in her book that a decade ago, not long after she was hired as a reporter in Fox News’ Washington Bureau, Ailes began harassing her. The pattern became extreme during a January 2006 encounter in which Ailes allegedly attempted to grab Carlson and kiss her on the lips.  When she rejected his advances, Ailes reportedly asked her, “When is your contract up?”</a:t>
            </a:r>
          </a:p>
          <a:p>
            <a:pPr marL="0" indent="0">
              <a:buNone/>
            </a:pPr>
            <a:endParaRPr lang="en-US" sz="2000" dirty="0">
              <a:solidFill>
                <a:schemeClr val="tx1">
                  <a:lumMod val="65000"/>
                  <a:lumOff val="35000"/>
                </a:schemeClr>
              </a:solidFill>
            </a:endParaRPr>
          </a:p>
          <a:p>
            <a:pPr marL="0" indent="0">
              <a:buNone/>
            </a:pPr>
            <a:endParaRPr lang="en-US" sz="2000" dirty="0">
              <a:solidFill>
                <a:schemeClr val="tx1">
                  <a:lumMod val="65000"/>
                  <a:lumOff val="35000"/>
                </a:schemeClr>
              </a:solidFill>
            </a:endParaRPr>
          </a:p>
          <a:p>
            <a:pPr marL="0" indent="0">
              <a:buNone/>
            </a:pPr>
            <a:r>
              <a:rPr lang="en-US" sz="2000" dirty="0">
                <a:solidFill>
                  <a:schemeClr val="tx1">
                    <a:lumMod val="65000"/>
                    <a:lumOff val="35000"/>
                  </a:schemeClr>
                </a:solidFill>
              </a:rPr>
              <a:t>*Facts adapted from articles on www.washingtonpost.com</a:t>
            </a:r>
          </a:p>
          <a:p>
            <a:pPr marL="0" indent="0">
              <a:buNone/>
            </a:pPr>
            <a:endParaRPr lang="en-US" dirty="0"/>
          </a:p>
        </p:txBody>
      </p:sp>
      <p:sp>
        <p:nvSpPr>
          <p:cNvPr id="5" name="Slide Number Placeholder 4">
            <a:extLst>
              <a:ext uri="{FF2B5EF4-FFF2-40B4-BE49-F238E27FC236}">
                <a16:creationId xmlns:a16="http://schemas.microsoft.com/office/drawing/2014/main" id="{E9BB0D05-03CE-4CA0-B5FD-6D4496AC80D2}"/>
              </a:ext>
            </a:extLst>
          </p:cNvPr>
          <p:cNvSpPr>
            <a:spLocks noGrp="1"/>
          </p:cNvSpPr>
          <p:nvPr>
            <p:ph type="sldNum" sz="quarter" idx="12"/>
          </p:nvPr>
        </p:nvSpPr>
        <p:spPr/>
        <p:txBody>
          <a:bodyPr/>
          <a:lstStyle/>
          <a:p>
            <a:fld id="{C6B746E3-6423-CD46-99CC-39E018922727}" type="slidenum">
              <a:rPr lang="en-US" smtClean="0"/>
              <a:pPr/>
              <a:t>17</a:t>
            </a:fld>
            <a:endParaRPr lang="en-US" dirty="0"/>
          </a:p>
        </p:txBody>
      </p:sp>
      <p:sp>
        <p:nvSpPr>
          <p:cNvPr id="6" name="Rectangle 5">
            <a:extLst>
              <a:ext uri="{FF2B5EF4-FFF2-40B4-BE49-F238E27FC236}">
                <a16:creationId xmlns:a16="http://schemas.microsoft.com/office/drawing/2014/main" id="{54CEC621-B82A-45B3-9026-5EA55727FFB8}"/>
              </a:ext>
            </a:extLst>
          </p:cNvPr>
          <p:cNvSpPr/>
          <p:nvPr/>
        </p:nvSpPr>
        <p:spPr>
          <a:xfrm>
            <a:off x="121920" y="6369150"/>
            <a:ext cx="6096000" cy="307777"/>
          </a:xfrm>
          <a:prstGeom prst="rect">
            <a:avLst/>
          </a:prstGeom>
        </p:spPr>
        <p:txBody>
          <a:bodyPr>
            <a:spAutoFit/>
          </a:bodyPr>
          <a:lstStyle/>
          <a:p>
            <a:pPr lvl="0">
              <a:defRPr/>
            </a:pPr>
            <a:r>
              <a:rPr lang="en-US" sz="1400" dirty="0">
                <a:solidFill>
                  <a:schemeClr val="tx1">
                    <a:lumMod val="65000"/>
                    <a:lumOff val="35000"/>
                  </a:schemeClr>
                </a:solidFill>
              </a:rPr>
              <a:t>2019 ©</a:t>
            </a:r>
            <a:r>
              <a:rPr lang="en-US" sz="1400" dirty="0"/>
              <a:t> </a:t>
            </a:r>
            <a:r>
              <a:rPr lang="en-US" sz="1400" dirty="0">
                <a:solidFill>
                  <a:schemeClr val="tx1">
                    <a:lumMod val="65000"/>
                    <a:lumOff val="35000"/>
                  </a:schemeClr>
                </a:solidFill>
              </a:rPr>
              <a:t>Van Dermyden Maddux Law Corporation</a:t>
            </a:r>
          </a:p>
        </p:txBody>
      </p:sp>
    </p:spTree>
    <p:extLst>
      <p:ext uri="{BB962C8B-B14F-4D97-AF65-F5344CB8AC3E}">
        <p14:creationId xmlns:p14="http://schemas.microsoft.com/office/powerpoint/2010/main" val="3339901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096515-8A12-444E-88EF-02C5F1EE1C4B}"/>
              </a:ext>
            </a:extLst>
          </p:cNvPr>
          <p:cNvSpPr>
            <a:spLocks noGrp="1"/>
          </p:cNvSpPr>
          <p:nvPr>
            <p:ph type="title"/>
          </p:nvPr>
        </p:nvSpPr>
        <p:spPr/>
        <p:txBody>
          <a:bodyPr/>
          <a:lstStyle/>
          <a:p>
            <a:pPr algn="ctr"/>
            <a:r>
              <a:rPr lang="en-US" altLang="en-US" sz="3200" b="1" dirty="0">
                <a:cs typeface="Arial" charset="0"/>
              </a:rPr>
              <a:t>Credibility Factors: Corroboration</a:t>
            </a:r>
            <a:endParaRPr lang="en-US" sz="3200" dirty="0"/>
          </a:p>
        </p:txBody>
      </p:sp>
      <p:sp>
        <p:nvSpPr>
          <p:cNvPr id="3" name="Content Placeholder 2">
            <a:extLst>
              <a:ext uri="{FF2B5EF4-FFF2-40B4-BE49-F238E27FC236}">
                <a16:creationId xmlns:a16="http://schemas.microsoft.com/office/drawing/2014/main" id="{726479ED-AE2A-4E56-87A2-ABC00F44F8E4}"/>
              </a:ext>
            </a:extLst>
          </p:cNvPr>
          <p:cNvSpPr>
            <a:spLocks noGrp="1"/>
          </p:cNvSpPr>
          <p:nvPr>
            <p:ph idx="1"/>
          </p:nvPr>
        </p:nvSpPr>
        <p:spPr>
          <a:xfrm>
            <a:off x="701964" y="2391507"/>
            <a:ext cx="10972800" cy="3453865"/>
          </a:xfrm>
        </p:spPr>
        <p:txBody>
          <a:bodyPr/>
          <a:lstStyle/>
          <a:p>
            <a:pPr marL="539750" indent="-457200">
              <a:spcBef>
                <a:spcPts val="600"/>
              </a:spcBef>
              <a:buClr>
                <a:schemeClr val="tx1">
                  <a:lumMod val="65000"/>
                  <a:lumOff val="35000"/>
                </a:schemeClr>
              </a:buClr>
              <a:buSzPct val="100000"/>
            </a:pPr>
            <a:r>
              <a:rPr lang="en-US" altLang="en-US" dirty="0">
                <a:solidFill>
                  <a:schemeClr val="tx1">
                    <a:lumMod val="65000"/>
                    <a:lumOff val="35000"/>
                  </a:schemeClr>
                </a:solidFill>
                <a:cs typeface="Arial" charset="0"/>
              </a:rPr>
              <a:t>Corroboration – confirmation or support from other sources, including witnesses, documentation or physical evidence.</a:t>
            </a:r>
          </a:p>
          <a:p>
            <a:pPr marL="525463" indent="-457200">
              <a:spcBef>
                <a:spcPts val="3000"/>
              </a:spcBef>
              <a:buClr>
                <a:schemeClr val="tx1">
                  <a:lumMod val="65000"/>
                  <a:lumOff val="35000"/>
                </a:schemeClr>
              </a:buClr>
              <a:buSzPct val="100000"/>
            </a:pPr>
            <a:r>
              <a:rPr lang="en-US" altLang="en-US" dirty="0">
                <a:solidFill>
                  <a:schemeClr val="tx1">
                    <a:lumMod val="65000"/>
                    <a:lumOff val="35000"/>
                  </a:schemeClr>
                </a:solidFill>
                <a:cs typeface="Arial" charset="0"/>
              </a:rPr>
              <a:t>Reliability, not volume, determines the weight of the evidence.</a:t>
            </a:r>
          </a:p>
          <a:p>
            <a:endParaRPr lang="en-US" dirty="0"/>
          </a:p>
        </p:txBody>
      </p:sp>
      <p:sp>
        <p:nvSpPr>
          <p:cNvPr id="5" name="Slide Number Placeholder 4">
            <a:extLst>
              <a:ext uri="{FF2B5EF4-FFF2-40B4-BE49-F238E27FC236}">
                <a16:creationId xmlns:a16="http://schemas.microsoft.com/office/drawing/2014/main" id="{7C67658D-2BF4-443B-B43A-4AB9B1907790}"/>
              </a:ext>
            </a:extLst>
          </p:cNvPr>
          <p:cNvSpPr>
            <a:spLocks noGrp="1"/>
          </p:cNvSpPr>
          <p:nvPr>
            <p:ph type="sldNum" sz="quarter" idx="12"/>
          </p:nvPr>
        </p:nvSpPr>
        <p:spPr/>
        <p:txBody>
          <a:bodyPr/>
          <a:lstStyle/>
          <a:p>
            <a:fld id="{C6B746E3-6423-CD46-99CC-39E018922727}" type="slidenum">
              <a:rPr lang="en-US" smtClean="0"/>
              <a:pPr/>
              <a:t>18</a:t>
            </a:fld>
            <a:endParaRPr lang="en-US" dirty="0"/>
          </a:p>
        </p:txBody>
      </p:sp>
      <p:sp>
        <p:nvSpPr>
          <p:cNvPr id="6" name="Rectangle 5">
            <a:extLst>
              <a:ext uri="{FF2B5EF4-FFF2-40B4-BE49-F238E27FC236}">
                <a16:creationId xmlns:a16="http://schemas.microsoft.com/office/drawing/2014/main" id="{A785CAD6-247A-42FD-B10E-F9A61CDEEFC2}"/>
              </a:ext>
            </a:extLst>
          </p:cNvPr>
          <p:cNvSpPr/>
          <p:nvPr/>
        </p:nvSpPr>
        <p:spPr>
          <a:xfrm>
            <a:off x="121920" y="6369150"/>
            <a:ext cx="6096000" cy="307777"/>
          </a:xfrm>
          <a:prstGeom prst="rect">
            <a:avLst/>
          </a:prstGeom>
        </p:spPr>
        <p:txBody>
          <a:bodyPr>
            <a:spAutoFit/>
          </a:bodyPr>
          <a:lstStyle/>
          <a:p>
            <a:pPr lvl="0">
              <a:defRPr/>
            </a:pPr>
            <a:r>
              <a:rPr lang="en-US" sz="1400" dirty="0">
                <a:solidFill>
                  <a:schemeClr val="tx1">
                    <a:lumMod val="65000"/>
                    <a:lumOff val="35000"/>
                  </a:schemeClr>
                </a:solidFill>
              </a:rPr>
              <a:t>2019 ©</a:t>
            </a:r>
            <a:r>
              <a:rPr lang="en-US" sz="1400" dirty="0"/>
              <a:t> </a:t>
            </a:r>
            <a:r>
              <a:rPr lang="en-US" sz="1400" dirty="0">
                <a:solidFill>
                  <a:schemeClr val="tx1">
                    <a:lumMod val="65000"/>
                    <a:lumOff val="35000"/>
                  </a:schemeClr>
                </a:solidFill>
              </a:rPr>
              <a:t>Van Dermyden Maddux Law Corporation</a:t>
            </a:r>
          </a:p>
        </p:txBody>
      </p:sp>
    </p:spTree>
    <p:extLst>
      <p:ext uri="{BB962C8B-B14F-4D97-AF65-F5344CB8AC3E}">
        <p14:creationId xmlns:p14="http://schemas.microsoft.com/office/powerpoint/2010/main" val="41668627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D0518C-B7C0-4050-A5C7-B5F89EBC936B}"/>
              </a:ext>
            </a:extLst>
          </p:cNvPr>
          <p:cNvSpPr>
            <a:spLocks noGrp="1"/>
          </p:cNvSpPr>
          <p:nvPr>
            <p:ph type="title"/>
          </p:nvPr>
        </p:nvSpPr>
        <p:spPr>
          <a:xfrm>
            <a:off x="609600" y="0"/>
            <a:ext cx="10972800" cy="1428750"/>
          </a:xfrm>
        </p:spPr>
        <p:txBody>
          <a:bodyPr/>
          <a:lstStyle/>
          <a:p>
            <a:pPr algn="ctr"/>
            <a:br>
              <a:rPr lang="en-US" altLang="en-US" b="1" dirty="0">
                <a:cs typeface="Arial" charset="0"/>
              </a:rPr>
            </a:br>
            <a:r>
              <a:rPr lang="en-US" altLang="en-US" b="1" dirty="0">
                <a:cs typeface="Arial" charset="0"/>
              </a:rPr>
              <a:t>Credibility Factors: Corroboration</a:t>
            </a:r>
            <a:br>
              <a:rPr lang="en-US" altLang="en-US" dirty="0"/>
            </a:br>
            <a:endParaRPr lang="en-US" dirty="0"/>
          </a:p>
        </p:txBody>
      </p:sp>
      <p:sp>
        <p:nvSpPr>
          <p:cNvPr id="3" name="Content Placeholder 2">
            <a:extLst>
              <a:ext uri="{FF2B5EF4-FFF2-40B4-BE49-F238E27FC236}">
                <a16:creationId xmlns:a16="http://schemas.microsoft.com/office/drawing/2014/main" id="{8CB898F9-2974-47F7-A8C0-72EE0DA1881F}"/>
              </a:ext>
            </a:extLst>
          </p:cNvPr>
          <p:cNvSpPr>
            <a:spLocks noGrp="1"/>
          </p:cNvSpPr>
          <p:nvPr>
            <p:ph idx="1"/>
          </p:nvPr>
        </p:nvSpPr>
        <p:spPr>
          <a:xfrm>
            <a:off x="1364566" y="2110153"/>
            <a:ext cx="9467557" cy="3735219"/>
          </a:xfrm>
        </p:spPr>
        <p:txBody>
          <a:bodyPr/>
          <a:lstStyle/>
          <a:p>
            <a:pPr marL="82550" indent="0">
              <a:spcBef>
                <a:spcPts val="600"/>
              </a:spcBef>
              <a:buSzPct val="80000"/>
              <a:buNone/>
            </a:pPr>
            <a:r>
              <a:rPr lang="en-US" sz="2600" b="1" dirty="0">
                <a:solidFill>
                  <a:schemeClr val="tx1">
                    <a:lumMod val="65000"/>
                    <a:lumOff val="35000"/>
                  </a:schemeClr>
                </a:solidFill>
                <a:cs typeface="Arial" pitchFamily="34" charset="0"/>
              </a:rPr>
              <a:t>Direct corroboration – tangible information</a:t>
            </a:r>
          </a:p>
          <a:p>
            <a:pPr marL="914400" lvl="1" indent="-457200">
              <a:spcBef>
                <a:spcPts val="1800"/>
              </a:spcBef>
              <a:buFont typeface="Arial" panose="020B0604020202020204" pitchFamily="34" charset="0"/>
              <a:buChar char="•"/>
            </a:pPr>
            <a:r>
              <a:rPr lang="en-US" sz="2600" dirty="0">
                <a:solidFill>
                  <a:schemeClr val="tx1">
                    <a:lumMod val="65000"/>
                    <a:lumOff val="35000"/>
                  </a:schemeClr>
                </a:solidFill>
                <a:cs typeface="Arial" pitchFamily="34" charset="0"/>
              </a:rPr>
              <a:t>Physical evidence - documents, video, database records</a:t>
            </a:r>
          </a:p>
          <a:p>
            <a:pPr marL="914400" lvl="1" indent="-457200">
              <a:spcBef>
                <a:spcPts val="1800"/>
              </a:spcBef>
              <a:buFont typeface="Arial" panose="020B0604020202020204" pitchFamily="34" charset="0"/>
              <a:buChar char="•"/>
            </a:pPr>
            <a:r>
              <a:rPr lang="en-US" sz="2600" dirty="0">
                <a:solidFill>
                  <a:schemeClr val="tx1">
                    <a:lumMod val="65000"/>
                    <a:lumOff val="35000"/>
                  </a:schemeClr>
                </a:solidFill>
                <a:cs typeface="Arial" pitchFamily="34" charset="0"/>
              </a:rPr>
              <a:t>Witness statements</a:t>
            </a:r>
          </a:p>
          <a:p>
            <a:pPr marL="82550" indent="0">
              <a:spcBef>
                <a:spcPts val="2400"/>
              </a:spcBef>
              <a:buSzPct val="100000"/>
              <a:buNone/>
            </a:pPr>
            <a:r>
              <a:rPr lang="en-US" sz="2600" b="1" dirty="0">
                <a:solidFill>
                  <a:schemeClr val="tx1">
                    <a:lumMod val="65000"/>
                    <a:lumOff val="35000"/>
                  </a:schemeClr>
                </a:solidFill>
                <a:cs typeface="Arial" pitchFamily="34" charset="0"/>
              </a:rPr>
              <a:t>Indirect/contemporaneous witness statements – </a:t>
            </a:r>
          </a:p>
          <a:p>
            <a:pPr marL="863600" indent="-401638">
              <a:spcBef>
                <a:spcPts val="1800"/>
              </a:spcBef>
              <a:buSzPct val="100000"/>
            </a:pPr>
            <a:r>
              <a:rPr lang="en-US" sz="2600" dirty="0">
                <a:solidFill>
                  <a:schemeClr val="tx1">
                    <a:lumMod val="65000"/>
                    <a:lumOff val="35000"/>
                  </a:schemeClr>
                </a:solidFill>
                <a:cs typeface="Arial" pitchFamily="34" charset="0"/>
              </a:rPr>
              <a:t>Saw, heard or documented something shortly after the event</a:t>
            </a:r>
            <a:endParaRPr lang="en-US" sz="2600" dirty="0">
              <a:solidFill>
                <a:schemeClr val="tx1">
                  <a:lumMod val="65000"/>
                  <a:lumOff val="35000"/>
                </a:schemeClr>
              </a:solidFill>
            </a:endParaRPr>
          </a:p>
          <a:p>
            <a:pPr marL="0" indent="0">
              <a:buNone/>
            </a:pPr>
            <a:endParaRPr lang="en-US" dirty="0"/>
          </a:p>
        </p:txBody>
      </p:sp>
      <p:sp>
        <p:nvSpPr>
          <p:cNvPr id="5" name="Slide Number Placeholder 4">
            <a:extLst>
              <a:ext uri="{FF2B5EF4-FFF2-40B4-BE49-F238E27FC236}">
                <a16:creationId xmlns:a16="http://schemas.microsoft.com/office/drawing/2014/main" id="{17008460-A7A2-40A5-AE7A-4101028224A0}"/>
              </a:ext>
            </a:extLst>
          </p:cNvPr>
          <p:cNvSpPr>
            <a:spLocks noGrp="1"/>
          </p:cNvSpPr>
          <p:nvPr>
            <p:ph type="sldNum" sz="quarter" idx="12"/>
          </p:nvPr>
        </p:nvSpPr>
        <p:spPr/>
        <p:txBody>
          <a:bodyPr/>
          <a:lstStyle/>
          <a:p>
            <a:fld id="{C6B746E3-6423-CD46-99CC-39E018922727}" type="slidenum">
              <a:rPr lang="en-US" smtClean="0"/>
              <a:pPr/>
              <a:t>19</a:t>
            </a:fld>
            <a:endParaRPr lang="en-US" dirty="0"/>
          </a:p>
        </p:txBody>
      </p:sp>
      <p:sp>
        <p:nvSpPr>
          <p:cNvPr id="6" name="Rectangle 5">
            <a:extLst>
              <a:ext uri="{FF2B5EF4-FFF2-40B4-BE49-F238E27FC236}">
                <a16:creationId xmlns:a16="http://schemas.microsoft.com/office/drawing/2014/main" id="{EB0CF89C-A8F3-42E3-8F6E-04B70E994FC3}"/>
              </a:ext>
            </a:extLst>
          </p:cNvPr>
          <p:cNvSpPr/>
          <p:nvPr/>
        </p:nvSpPr>
        <p:spPr>
          <a:xfrm>
            <a:off x="121920" y="6369150"/>
            <a:ext cx="6096000" cy="307777"/>
          </a:xfrm>
          <a:prstGeom prst="rect">
            <a:avLst/>
          </a:prstGeom>
        </p:spPr>
        <p:txBody>
          <a:bodyPr>
            <a:spAutoFit/>
          </a:bodyPr>
          <a:lstStyle/>
          <a:p>
            <a:pPr lvl="0">
              <a:defRPr/>
            </a:pPr>
            <a:r>
              <a:rPr lang="en-US" sz="1400" dirty="0">
                <a:solidFill>
                  <a:schemeClr val="tx1">
                    <a:lumMod val="65000"/>
                    <a:lumOff val="35000"/>
                  </a:schemeClr>
                </a:solidFill>
              </a:rPr>
              <a:t>2019 ©</a:t>
            </a:r>
            <a:r>
              <a:rPr lang="en-US" sz="1400" dirty="0"/>
              <a:t> </a:t>
            </a:r>
            <a:r>
              <a:rPr lang="en-US" sz="1400" dirty="0">
                <a:solidFill>
                  <a:schemeClr val="tx1">
                    <a:lumMod val="65000"/>
                    <a:lumOff val="35000"/>
                  </a:schemeClr>
                </a:solidFill>
              </a:rPr>
              <a:t>Van Dermyden Maddux Law Corporation</a:t>
            </a:r>
          </a:p>
        </p:txBody>
      </p:sp>
    </p:spTree>
    <p:extLst>
      <p:ext uri="{BB962C8B-B14F-4D97-AF65-F5344CB8AC3E}">
        <p14:creationId xmlns:p14="http://schemas.microsoft.com/office/powerpoint/2010/main" val="35561217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39A61F-869C-4725-88BD-D720D3DACC06}"/>
              </a:ext>
            </a:extLst>
          </p:cNvPr>
          <p:cNvSpPr>
            <a:spLocks noGrp="1"/>
          </p:cNvSpPr>
          <p:nvPr>
            <p:ph type="ctrTitle"/>
          </p:nvPr>
        </p:nvSpPr>
        <p:spPr>
          <a:xfrm>
            <a:off x="1219200" y="854439"/>
            <a:ext cx="9347200" cy="4886794"/>
          </a:xfrm>
        </p:spPr>
        <p:txBody>
          <a:bodyPr>
            <a:normAutofit fontScale="90000"/>
          </a:bodyPr>
          <a:lstStyle/>
          <a:p>
            <a:r>
              <a:rPr lang="en-US" sz="5400" dirty="0"/>
              <a:t>Making Credibility Determinations in the #MeToo Era</a:t>
            </a:r>
            <a:br>
              <a:rPr lang="en-US" dirty="0"/>
            </a:br>
            <a:br>
              <a:rPr lang="en-US" dirty="0"/>
            </a:br>
            <a:br>
              <a:rPr lang="en-US" sz="1800" dirty="0"/>
            </a:br>
            <a:r>
              <a:rPr lang="en-US" sz="1800" i="1" dirty="0"/>
              <a:t>Prepared for: </a:t>
            </a:r>
            <a:br>
              <a:rPr lang="en-US" sz="1800" i="1" dirty="0"/>
            </a:br>
            <a:r>
              <a:rPr lang="en-US" sz="3200" i="1" dirty="0">
                <a:solidFill>
                  <a:srgbClr val="FF0000"/>
                </a:solidFill>
              </a:rPr>
              <a:t>31</a:t>
            </a:r>
            <a:r>
              <a:rPr lang="en-US" sz="3200" i="1" baseline="30000" dirty="0">
                <a:solidFill>
                  <a:srgbClr val="FF0000"/>
                </a:solidFill>
              </a:rPr>
              <a:t>st</a:t>
            </a:r>
            <a:r>
              <a:rPr lang="en-US" sz="3200" i="1" dirty="0">
                <a:solidFill>
                  <a:srgbClr val="FF0000"/>
                </a:solidFill>
              </a:rPr>
              <a:t> Annual SCMA Conference </a:t>
            </a:r>
            <a:br>
              <a:rPr lang="en-US" sz="1800" i="1" dirty="0"/>
            </a:br>
            <a:br>
              <a:rPr lang="en-US" sz="1800" i="1" dirty="0"/>
            </a:br>
            <a:br>
              <a:rPr lang="en-US" sz="2000" i="1" dirty="0"/>
            </a:br>
            <a:r>
              <a:rPr lang="en-US" sz="2000" dirty="0"/>
              <a:t>Presented by:</a:t>
            </a:r>
            <a:br>
              <a:rPr lang="en-US" sz="2700" dirty="0"/>
            </a:br>
            <a:r>
              <a:rPr lang="en-US" sz="2700" dirty="0"/>
              <a:t>Sue Ann Van Dermyden</a:t>
            </a:r>
          </a:p>
        </p:txBody>
      </p:sp>
      <p:sp>
        <p:nvSpPr>
          <p:cNvPr id="4" name="Slide Number Placeholder 3">
            <a:extLst>
              <a:ext uri="{FF2B5EF4-FFF2-40B4-BE49-F238E27FC236}">
                <a16:creationId xmlns:a16="http://schemas.microsoft.com/office/drawing/2014/main" id="{192EBD50-8D6C-4E16-BBE3-7BD78D046099}"/>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6B746E3-6423-CD46-99CC-39E018922727}" type="slidenum">
              <a:rPr kumimoji="0" lang="en-US" sz="1400" b="0" i="0" u="none" strike="noStrike" kern="1200" cap="none" spc="0" normalizeH="0" baseline="0" noProof="0" smtClean="0">
                <a:ln>
                  <a:noFill/>
                </a:ln>
                <a:solidFill>
                  <a:prstClr val="white"/>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a:t>
            </a:fld>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5" name="Rectangle 4">
            <a:extLst>
              <a:ext uri="{FF2B5EF4-FFF2-40B4-BE49-F238E27FC236}">
                <a16:creationId xmlns:a16="http://schemas.microsoft.com/office/drawing/2014/main" id="{6C47D438-CCB7-4596-89F0-A3B9B3174961}"/>
              </a:ext>
            </a:extLst>
          </p:cNvPr>
          <p:cNvSpPr/>
          <p:nvPr/>
        </p:nvSpPr>
        <p:spPr>
          <a:xfrm>
            <a:off x="121920" y="6369150"/>
            <a:ext cx="6096000" cy="307777"/>
          </a:xfrm>
          <a:prstGeom prst="rect">
            <a:avLst/>
          </a:prstGeom>
        </p:spPr>
        <p:txBody>
          <a:bodyPr>
            <a:spAutoFit/>
          </a:bodyPr>
          <a:lstStyle/>
          <a:p>
            <a:pPr lvl="0">
              <a:defRPr/>
            </a:pPr>
            <a:r>
              <a:rPr lang="en-US" sz="1400" dirty="0">
                <a:solidFill>
                  <a:schemeClr val="bg1"/>
                </a:solidFill>
              </a:rPr>
              <a:t>2019 © Van Dermyden Maddux Law Corporation</a:t>
            </a:r>
          </a:p>
        </p:txBody>
      </p:sp>
    </p:spTree>
    <p:extLst>
      <p:ext uri="{BB962C8B-B14F-4D97-AF65-F5344CB8AC3E}">
        <p14:creationId xmlns:p14="http://schemas.microsoft.com/office/powerpoint/2010/main" val="32303703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3307EC-DDAD-47E7-84C4-DBE3F06CD2CF}"/>
              </a:ext>
            </a:extLst>
          </p:cNvPr>
          <p:cNvSpPr>
            <a:spLocks noGrp="1"/>
          </p:cNvSpPr>
          <p:nvPr>
            <p:ph type="title"/>
          </p:nvPr>
        </p:nvSpPr>
        <p:spPr/>
        <p:txBody>
          <a:bodyPr/>
          <a:lstStyle/>
          <a:p>
            <a:pPr algn="ctr"/>
            <a:r>
              <a:rPr lang="en-US" b="1" dirty="0"/>
              <a:t>Case Study:  Fake News</a:t>
            </a:r>
            <a:endParaRPr lang="en-US" dirty="0"/>
          </a:p>
        </p:txBody>
      </p:sp>
      <p:sp>
        <p:nvSpPr>
          <p:cNvPr id="3" name="Content Placeholder 2">
            <a:extLst>
              <a:ext uri="{FF2B5EF4-FFF2-40B4-BE49-F238E27FC236}">
                <a16:creationId xmlns:a16="http://schemas.microsoft.com/office/drawing/2014/main" id="{31C4427B-7802-4DD4-80C7-8447F241B728}"/>
              </a:ext>
            </a:extLst>
          </p:cNvPr>
          <p:cNvSpPr>
            <a:spLocks noGrp="1"/>
          </p:cNvSpPr>
          <p:nvPr>
            <p:ph idx="1"/>
          </p:nvPr>
        </p:nvSpPr>
        <p:spPr>
          <a:xfrm>
            <a:off x="1237957" y="1955409"/>
            <a:ext cx="9903656" cy="3889964"/>
          </a:xfrm>
        </p:spPr>
        <p:txBody>
          <a:bodyPr/>
          <a:lstStyle/>
          <a:p>
            <a:pPr marL="0" indent="0">
              <a:buNone/>
            </a:pPr>
            <a:r>
              <a:rPr lang="en-US" sz="2800" dirty="0">
                <a:solidFill>
                  <a:schemeClr val="tx1">
                    <a:lumMod val="65000"/>
                    <a:lumOff val="35000"/>
                  </a:schemeClr>
                </a:solidFill>
              </a:rPr>
              <a:t>This did not happen so far as we know, but…</a:t>
            </a:r>
          </a:p>
          <a:p>
            <a:pPr marL="0" indent="0">
              <a:spcBef>
                <a:spcPts val="1800"/>
              </a:spcBef>
              <a:buNone/>
            </a:pPr>
            <a:r>
              <a:rPr lang="en-US" sz="2800" dirty="0">
                <a:solidFill>
                  <a:schemeClr val="tx1">
                    <a:lumMod val="65000"/>
                    <a:lumOff val="35000"/>
                  </a:schemeClr>
                </a:solidFill>
              </a:rPr>
              <a:t>What if a witness came forward and reported that he observed Carlson leave Ailes’ office distraught on several occasions? On one occasion, Carlson was clearly crying and appeared to be pulling a cardigan sweater more closely around herself. She was wearing a professional but form-fitting dress under the sweater.</a:t>
            </a:r>
          </a:p>
          <a:p>
            <a:endParaRPr lang="en-US" dirty="0"/>
          </a:p>
        </p:txBody>
      </p:sp>
      <p:sp>
        <p:nvSpPr>
          <p:cNvPr id="5" name="Slide Number Placeholder 4">
            <a:extLst>
              <a:ext uri="{FF2B5EF4-FFF2-40B4-BE49-F238E27FC236}">
                <a16:creationId xmlns:a16="http://schemas.microsoft.com/office/drawing/2014/main" id="{CA4EDC2A-A241-4E58-94FE-4119028A4DFD}"/>
              </a:ext>
            </a:extLst>
          </p:cNvPr>
          <p:cNvSpPr>
            <a:spLocks noGrp="1"/>
          </p:cNvSpPr>
          <p:nvPr>
            <p:ph type="sldNum" sz="quarter" idx="12"/>
          </p:nvPr>
        </p:nvSpPr>
        <p:spPr/>
        <p:txBody>
          <a:bodyPr/>
          <a:lstStyle/>
          <a:p>
            <a:fld id="{C6B746E3-6423-CD46-99CC-39E018922727}" type="slidenum">
              <a:rPr lang="en-US" smtClean="0"/>
              <a:pPr/>
              <a:t>20</a:t>
            </a:fld>
            <a:endParaRPr lang="en-US" dirty="0"/>
          </a:p>
        </p:txBody>
      </p:sp>
      <p:sp>
        <p:nvSpPr>
          <p:cNvPr id="6" name="Rectangle 5">
            <a:extLst>
              <a:ext uri="{FF2B5EF4-FFF2-40B4-BE49-F238E27FC236}">
                <a16:creationId xmlns:a16="http://schemas.microsoft.com/office/drawing/2014/main" id="{55A96766-DCF9-4AE4-958F-8C5548576A17}"/>
              </a:ext>
            </a:extLst>
          </p:cNvPr>
          <p:cNvSpPr/>
          <p:nvPr/>
        </p:nvSpPr>
        <p:spPr>
          <a:xfrm>
            <a:off x="121920" y="6369150"/>
            <a:ext cx="6096000" cy="307777"/>
          </a:xfrm>
          <a:prstGeom prst="rect">
            <a:avLst/>
          </a:prstGeom>
        </p:spPr>
        <p:txBody>
          <a:bodyPr>
            <a:spAutoFit/>
          </a:bodyPr>
          <a:lstStyle/>
          <a:p>
            <a:pPr lvl="0">
              <a:defRPr/>
            </a:pPr>
            <a:r>
              <a:rPr lang="en-US" sz="1400" dirty="0">
                <a:solidFill>
                  <a:schemeClr val="tx1">
                    <a:lumMod val="65000"/>
                    <a:lumOff val="35000"/>
                  </a:schemeClr>
                </a:solidFill>
              </a:rPr>
              <a:t>2019 ©</a:t>
            </a:r>
            <a:r>
              <a:rPr lang="en-US" sz="1400" dirty="0"/>
              <a:t> </a:t>
            </a:r>
            <a:r>
              <a:rPr lang="en-US" sz="1400" dirty="0">
                <a:solidFill>
                  <a:schemeClr val="tx1">
                    <a:lumMod val="65000"/>
                    <a:lumOff val="35000"/>
                  </a:schemeClr>
                </a:solidFill>
              </a:rPr>
              <a:t>Van Dermyden Maddux Law Corporation</a:t>
            </a:r>
          </a:p>
        </p:txBody>
      </p:sp>
    </p:spTree>
    <p:extLst>
      <p:ext uri="{BB962C8B-B14F-4D97-AF65-F5344CB8AC3E}">
        <p14:creationId xmlns:p14="http://schemas.microsoft.com/office/powerpoint/2010/main" val="5150591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7EF119-1E14-49CA-81A4-49A30884B13B}"/>
              </a:ext>
            </a:extLst>
          </p:cNvPr>
          <p:cNvSpPr>
            <a:spLocks noGrp="1"/>
          </p:cNvSpPr>
          <p:nvPr>
            <p:ph type="title"/>
          </p:nvPr>
        </p:nvSpPr>
        <p:spPr/>
        <p:txBody>
          <a:bodyPr/>
          <a:lstStyle/>
          <a:p>
            <a:pPr algn="ctr"/>
            <a:r>
              <a:rPr lang="en-US" b="1" dirty="0"/>
              <a:t>Case Study:  Sample Analysis</a:t>
            </a:r>
            <a:endParaRPr lang="en-US" dirty="0"/>
          </a:p>
        </p:txBody>
      </p:sp>
      <p:sp>
        <p:nvSpPr>
          <p:cNvPr id="3" name="Content Placeholder 2">
            <a:extLst>
              <a:ext uri="{FF2B5EF4-FFF2-40B4-BE49-F238E27FC236}">
                <a16:creationId xmlns:a16="http://schemas.microsoft.com/office/drawing/2014/main" id="{AF187C3B-B838-475B-8EDD-ED95E0B09E7E}"/>
              </a:ext>
            </a:extLst>
          </p:cNvPr>
          <p:cNvSpPr>
            <a:spLocks noGrp="1"/>
          </p:cNvSpPr>
          <p:nvPr>
            <p:ph idx="1"/>
          </p:nvPr>
        </p:nvSpPr>
        <p:spPr>
          <a:xfrm>
            <a:off x="1167618" y="1654373"/>
            <a:ext cx="10016197" cy="4191000"/>
          </a:xfrm>
        </p:spPr>
        <p:txBody>
          <a:bodyPr/>
          <a:lstStyle/>
          <a:p>
            <a:pPr marL="0" indent="0">
              <a:buNone/>
            </a:pPr>
            <a:r>
              <a:rPr lang="en-US" sz="2400" dirty="0">
                <a:solidFill>
                  <a:schemeClr val="tx1">
                    <a:lumMod val="65000"/>
                    <a:lumOff val="35000"/>
                  </a:schemeClr>
                </a:solidFill>
              </a:rPr>
              <a:t>That a witness observed Ms. Carlson leave Mr. Ailes’ office distraught on several occasions, including rearranging her clothes on one of these occasions, indirectly corroborates Carlson’s account.  It may be that Ms. Carlson was upset about conversations unrelated to any sexual comments Mr. Ailes made. However, the observations that she was distraught on multiple occasions and attempted to cover herself more closely with a sweater corroborates her account that Mr. Ailes engaged in conduct that made Ms. Carlson feel uncomfortable.  The witness has no known motive to fabricate or exaggerate his account. While not dispositive, considered in light of other information, the witness’ account supports Ms. Carlson’s complaint.</a:t>
            </a:r>
          </a:p>
          <a:p>
            <a:endParaRPr lang="en-US" dirty="0"/>
          </a:p>
        </p:txBody>
      </p:sp>
      <p:sp>
        <p:nvSpPr>
          <p:cNvPr id="5" name="Slide Number Placeholder 4">
            <a:extLst>
              <a:ext uri="{FF2B5EF4-FFF2-40B4-BE49-F238E27FC236}">
                <a16:creationId xmlns:a16="http://schemas.microsoft.com/office/drawing/2014/main" id="{68FD2627-507C-428F-81E8-619CBC2BBDAB}"/>
              </a:ext>
            </a:extLst>
          </p:cNvPr>
          <p:cNvSpPr>
            <a:spLocks noGrp="1"/>
          </p:cNvSpPr>
          <p:nvPr>
            <p:ph type="sldNum" sz="quarter" idx="12"/>
          </p:nvPr>
        </p:nvSpPr>
        <p:spPr/>
        <p:txBody>
          <a:bodyPr/>
          <a:lstStyle/>
          <a:p>
            <a:fld id="{C6B746E3-6423-CD46-99CC-39E018922727}" type="slidenum">
              <a:rPr lang="en-US" smtClean="0"/>
              <a:pPr/>
              <a:t>21</a:t>
            </a:fld>
            <a:endParaRPr lang="en-US" dirty="0"/>
          </a:p>
        </p:txBody>
      </p:sp>
      <p:sp>
        <p:nvSpPr>
          <p:cNvPr id="6" name="Rectangle 5">
            <a:extLst>
              <a:ext uri="{FF2B5EF4-FFF2-40B4-BE49-F238E27FC236}">
                <a16:creationId xmlns:a16="http://schemas.microsoft.com/office/drawing/2014/main" id="{81041ECB-9EAC-4E30-B416-91B1BD6FFB9B}"/>
              </a:ext>
            </a:extLst>
          </p:cNvPr>
          <p:cNvSpPr/>
          <p:nvPr/>
        </p:nvSpPr>
        <p:spPr>
          <a:xfrm>
            <a:off x="121920" y="6369150"/>
            <a:ext cx="6096000" cy="307777"/>
          </a:xfrm>
          <a:prstGeom prst="rect">
            <a:avLst/>
          </a:prstGeom>
        </p:spPr>
        <p:txBody>
          <a:bodyPr>
            <a:spAutoFit/>
          </a:bodyPr>
          <a:lstStyle/>
          <a:p>
            <a:pPr lvl="0">
              <a:defRPr/>
            </a:pPr>
            <a:r>
              <a:rPr lang="en-US" sz="1400" dirty="0">
                <a:solidFill>
                  <a:schemeClr val="tx1">
                    <a:lumMod val="65000"/>
                    <a:lumOff val="35000"/>
                  </a:schemeClr>
                </a:solidFill>
              </a:rPr>
              <a:t>2019 ©</a:t>
            </a:r>
            <a:r>
              <a:rPr lang="en-US" sz="1400" dirty="0"/>
              <a:t> </a:t>
            </a:r>
            <a:r>
              <a:rPr lang="en-US" sz="1400" dirty="0">
                <a:solidFill>
                  <a:schemeClr val="tx1">
                    <a:lumMod val="65000"/>
                    <a:lumOff val="35000"/>
                  </a:schemeClr>
                </a:solidFill>
              </a:rPr>
              <a:t>Van Dermyden Maddux Law Corporation</a:t>
            </a:r>
          </a:p>
        </p:txBody>
      </p:sp>
    </p:spTree>
    <p:extLst>
      <p:ext uri="{BB962C8B-B14F-4D97-AF65-F5344CB8AC3E}">
        <p14:creationId xmlns:p14="http://schemas.microsoft.com/office/powerpoint/2010/main" val="26598583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E23FC-CAFF-4E52-95C8-5532A8F927D1}"/>
              </a:ext>
            </a:extLst>
          </p:cNvPr>
          <p:cNvSpPr>
            <a:spLocks noGrp="1"/>
          </p:cNvSpPr>
          <p:nvPr>
            <p:ph type="title"/>
          </p:nvPr>
        </p:nvSpPr>
        <p:spPr/>
        <p:txBody>
          <a:bodyPr/>
          <a:lstStyle/>
          <a:p>
            <a:pPr algn="ctr"/>
            <a:r>
              <a:rPr lang="en-US" sz="3200" b="1" dirty="0"/>
              <a:t>Credibility Factors:  Opportunity and Capacity to Observe</a:t>
            </a:r>
            <a:endParaRPr lang="en-US" sz="3200" dirty="0"/>
          </a:p>
        </p:txBody>
      </p:sp>
      <p:sp>
        <p:nvSpPr>
          <p:cNvPr id="3" name="Content Placeholder 2">
            <a:extLst>
              <a:ext uri="{FF2B5EF4-FFF2-40B4-BE49-F238E27FC236}">
                <a16:creationId xmlns:a16="http://schemas.microsoft.com/office/drawing/2014/main" id="{1766EA50-7430-42A7-9647-1148FB28450D}"/>
              </a:ext>
            </a:extLst>
          </p:cNvPr>
          <p:cNvSpPr>
            <a:spLocks noGrp="1"/>
          </p:cNvSpPr>
          <p:nvPr>
            <p:ph idx="1"/>
          </p:nvPr>
        </p:nvSpPr>
        <p:spPr>
          <a:xfrm>
            <a:off x="701964" y="1899138"/>
            <a:ext cx="10972800" cy="3946234"/>
          </a:xfrm>
        </p:spPr>
        <p:txBody>
          <a:bodyPr/>
          <a:lstStyle/>
          <a:p>
            <a:pPr marL="0" indent="0" algn="ctr">
              <a:buNone/>
            </a:pPr>
            <a:r>
              <a:rPr lang="en-US" dirty="0">
                <a:solidFill>
                  <a:schemeClr val="tx1">
                    <a:lumMod val="65000"/>
                    <a:lumOff val="35000"/>
                  </a:schemeClr>
                </a:solidFill>
              </a:rPr>
              <a:t>Crucial question:  “How do you know . . .?”</a:t>
            </a:r>
          </a:p>
          <a:p>
            <a:endParaRPr lang="en-US" dirty="0"/>
          </a:p>
        </p:txBody>
      </p:sp>
      <p:sp>
        <p:nvSpPr>
          <p:cNvPr id="5" name="Slide Number Placeholder 4">
            <a:extLst>
              <a:ext uri="{FF2B5EF4-FFF2-40B4-BE49-F238E27FC236}">
                <a16:creationId xmlns:a16="http://schemas.microsoft.com/office/drawing/2014/main" id="{395D8A27-4350-414F-B839-1A7E0C742633}"/>
              </a:ext>
            </a:extLst>
          </p:cNvPr>
          <p:cNvSpPr>
            <a:spLocks noGrp="1"/>
          </p:cNvSpPr>
          <p:nvPr>
            <p:ph type="sldNum" sz="quarter" idx="12"/>
          </p:nvPr>
        </p:nvSpPr>
        <p:spPr/>
        <p:txBody>
          <a:bodyPr/>
          <a:lstStyle/>
          <a:p>
            <a:fld id="{C6B746E3-6423-CD46-99CC-39E018922727}" type="slidenum">
              <a:rPr lang="en-US" smtClean="0"/>
              <a:pPr/>
              <a:t>22</a:t>
            </a:fld>
            <a:endParaRPr lang="en-US" dirty="0"/>
          </a:p>
        </p:txBody>
      </p:sp>
      <p:pic>
        <p:nvPicPr>
          <p:cNvPr id="6" name="Picture 5">
            <a:extLst>
              <a:ext uri="{FF2B5EF4-FFF2-40B4-BE49-F238E27FC236}">
                <a16:creationId xmlns:a16="http://schemas.microsoft.com/office/drawing/2014/main" id="{BDCF954B-D9AC-44E9-B93C-E55CEFCF18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26414" y="3008181"/>
            <a:ext cx="4266490" cy="2559894"/>
          </a:xfrm>
          <a:prstGeom prst="rect">
            <a:avLst/>
          </a:prstGeom>
        </p:spPr>
      </p:pic>
      <p:sp>
        <p:nvSpPr>
          <p:cNvPr id="7" name="Rectangle 6">
            <a:extLst>
              <a:ext uri="{FF2B5EF4-FFF2-40B4-BE49-F238E27FC236}">
                <a16:creationId xmlns:a16="http://schemas.microsoft.com/office/drawing/2014/main" id="{632867E6-AE9A-4ACE-A891-A1B5997765CB}"/>
              </a:ext>
            </a:extLst>
          </p:cNvPr>
          <p:cNvSpPr/>
          <p:nvPr/>
        </p:nvSpPr>
        <p:spPr>
          <a:xfrm>
            <a:off x="121920" y="6369150"/>
            <a:ext cx="6096000" cy="307777"/>
          </a:xfrm>
          <a:prstGeom prst="rect">
            <a:avLst/>
          </a:prstGeom>
        </p:spPr>
        <p:txBody>
          <a:bodyPr>
            <a:spAutoFit/>
          </a:bodyPr>
          <a:lstStyle/>
          <a:p>
            <a:pPr lvl="0">
              <a:defRPr/>
            </a:pPr>
            <a:r>
              <a:rPr lang="en-US" sz="1400" dirty="0">
                <a:solidFill>
                  <a:schemeClr val="tx1">
                    <a:lumMod val="65000"/>
                    <a:lumOff val="35000"/>
                  </a:schemeClr>
                </a:solidFill>
              </a:rPr>
              <a:t>2019 ©</a:t>
            </a:r>
            <a:r>
              <a:rPr lang="en-US" sz="1400" dirty="0"/>
              <a:t> </a:t>
            </a:r>
            <a:r>
              <a:rPr lang="en-US" sz="1400" dirty="0">
                <a:solidFill>
                  <a:schemeClr val="tx1">
                    <a:lumMod val="65000"/>
                    <a:lumOff val="35000"/>
                  </a:schemeClr>
                </a:solidFill>
              </a:rPr>
              <a:t>Van Dermyden Maddux Law Corporation</a:t>
            </a:r>
          </a:p>
        </p:txBody>
      </p:sp>
    </p:spTree>
    <p:extLst>
      <p:ext uri="{BB962C8B-B14F-4D97-AF65-F5344CB8AC3E}">
        <p14:creationId xmlns:p14="http://schemas.microsoft.com/office/powerpoint/2010/main" val="14842009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5CE86F-9F23-40AF-AECF-4E04C4CC345E}"/>
              </a:ext>
            </a:extLst>
          </p:cNvPr>
          <p:cNvSpPr>
            <a:spLocks noGrp="1"/>
          </p:cNvSpPr>
          <p:nvPr>
            <p:ph type="title"/>
          </p:nvPr>
        </p:nvSpPr>
        <p:spPr/>
        <p:txBody>
          <a:bodyPr/>
          <a:lstStyle/>
          <a:p>
            <a:pPr algn="ctr"/>
            <a:r>
              <a:rPr lang="en-US" sz="3600" b="1" dirty="0"/>
              <a:t>Case Study:  And Then There Were Two…</a:t>
            </a:r>
            <a:endParaRPr lang="en-US" sz="3600" dirty="0"/>
          </a:p>
        </p:txBody>
      </p:sp>
      <p:sp>
        <p:nvSpPr>
          <p:cNvPr id="3" name="Content Placeholder 2">
            <a:extLst>
              <a:ext uri="{FF2B5EF4-FFF2-40B4-BE49-F238E27FC236}">
                <a16:creationId xmlns:a16="http://schemas.microsoft.com/office/drawing/2014/main" id="{F9316B8D-57A3-42F1-B563-5750AF0CCB73}"/>
              </a:ext>
            </a:extLst>
          </p:cNvPr>
          <p:cNvSpPr>
            <a:spLocks noGrp="1"/>
          </p:cNvSpPr>
          <p:nvPr>
            <p:ph idx="1"/>
          </p:nvPr>
        </p:nvSpPr>
        <p:spPr>
          <a:xfrm>
            <a:off x="1055076" y="1654372"/>
            <a:ext cx="10241281" cy="4633885"/>
          </a:xfrm>
        </p:spPr>
        <p:txBody>
          <a:bodyPr/>
          <a:lstStyle/>
          <a:p>
            <a:pPr marL="0" indent="0">
              <a:buNone/>
            </a:pPr>
            <a:r>
              <a:rPr lang="en-US" sz="2800" dirty="0">
                <a:solidFill>
                  <a:schemeClr val="tx1">
                    <a:lumMod val="65000"/>
                    <a:lumOff val="35000"/>
                  </a:schemeClr>
                </a:solidFill>
              </a:rPr>
              <a:t>After Carlson sued Ailes for sexual harassment, Megan Kelly shared her experiences during an internal probe at Fox News. She complained Ailes engaged in similar, sexually harassing conduct towards her. </a:t>
            </a:r>
          </a:p>
          <a:p>
            <a:pPr marL="0" indent="0">
              <a:buNone/>
            </a:pPr>
            <a:endParaRPr lang="en-US" dirty="0"/>
          </a:p>
        </p:txBody>
      </p:sp>
      <p:sp>
        <p:nvSpPr>
          <p:cNvPr id="5" name="Slide Number Placeholder 4">
            <a:extLst>
              <a:ext uri="{FF2B5EF4-FFF2-40B4-BE49-F238E27FC236}">
                <a16:creationId xmlns:a16="http://schemas.microsoft.com/office/drawing/2014/main" id="{93E80AE9-42BF-4B2B-A91E-DC7921FCE549}"/>
              </a:ext>
            </a:extLst>
          </p:cNvPr>
          <p:cNvSpPr>
            <a:spLocks noGrp="1"/>
          </p:cNvSpPr>
          <p:nvPr>
            <p:ph type="sldNum" sz="quarter" idx="12"/>
          </p:nvPr>
        </p:nvSpPr>
        <p:spPr/>
        <p:txBody>
          <a:bodyPr/>
          <a:lstStyle/>
          <a:p>
            <a:fld id="{C6B746E3-6423-CD46-99CC-39E018922727}" type="slidenum">
              <a:rPr lang="en-US" smtClean="0"/>
              <a:pPr/>
              <a:t>23</a:t>
            </a:fld>
            <a:endParaRPr lang="en-US" dirty="0"/>
          </a:p>
        </p:txBody>
      </p:sp>
      <p:pic>
        <p:nvPicPr>
          <p:cNvPr id="6" name="Picture 5">
            <a:extLst>
              <a:ext uri="{FF2B5EF4-FFF2-40B4-BE49-F238E27FC236}">
                <a16:creationId xmlns:a16="http://schemas.microsoft.com/office/drawing/2014/main" id="{70FDF148-0027-4A1C-9CFA-8038977462C6}"/>
              </a:ext>
            </a:extLst>
          </p:cNvPr>
          <p:cNvPicPr>
            <a:picLocks noChangeAspect="1"/>
          </p:cNvPicPr>
          <p:nvPr/>
        </p:nvPicPr>
        <p:blipFill>
          <a:blip r:embed="rId2"/>
          <a:stretch>
            <a:fillRect/>
          </a:stretch>
        </p:blipFill>
        <p:spPr>
          <a:xfrm>
            <a:off x="3927816" y="3625947"/>
            <a:ext cx="4495800" cy="2528888"/>
          </a:xfrm>
          <a:prstGeom prst="rect">
            <a:avLst/>
          </a:prstGeom>
        </p:spPr>
      </p:pic>
      <p:sp>
        <p:nvSpPr>
          <p:cNvPr id="7" name="Rectangle 6">
            <a:extLst>
              <a:ext uri="{FF2B5EF4-FFF2-40B4-BE49-F238E27FC236}">
                <a16:creationId xmlns:a16="http://schemas.microsoft.com/office/drawing/2014/main" id="{9F3F6775-8F82-4560-89D5-6A14A1CE934C}"/>
              </a:ext>
            </a:extLst>
          </p:cNvPr>
          <p:cNvSpPr/>
          <p:nvPr/>
        </p:nvSpPr>
        <p:spPr>
          <a:xfrm>
            <a:off x="121920" y="6369150"/>
            <a:ext cx="6096000" cy="307777"/>
          </a:xfrm>
          <a:prstGeom prst="rect">
            <a:avLst/>
          </a:prstGeom>
        </p:spPr>
        <p:txBody>
          <a:bodyPr>
            <a:spAutoFit/>
          </a:bodyPr>
          <a:lstStyle/>
          <a:p>
            <a:pPr lvl="0">
              <a:defRPr/>
            </a:pPr>
            <a:r>
              <a:rPr lang="en-US" sz="1400" dirty="0">
                <a:solidFill>
                  <a:schemeClr val="tx1">
                    <a:lumMod val="65000"/>
                    <a:lumOff val="35000"/>
                  </a:schemeClr>
                </a:solidFill>
              </a:rPr>
              <a:t>2019 ©</a:t>
            </a:r>
            <a:r>
              <a:rPr lang="en-US" sz="1400" dirty="0"/>
              <a:t> </a:t>
            </a:r>
            <a:r>
              <a:rPr lang="en-US" sz="1400" dirty="0">
                <a:solidFill>
                  <a:schemeClr val="tx1">
                    <a:lumMod val="65000"/>
                    <a:lumOff val="35000"/>
                  </a:schemeClr>
                </a:solidFill>
              </a:rPr>
              <a:t>Van Dermyden Maddux Law Corporation</a:t>
            </a:r>
          </a:p>
        </p:txBody>
      </p:sp>
    </p:spTree>
    <p:extLst>
      <p:ext uri="{BB962C8B-B14F-4D97-AF65-F5344CB8AC3E}">
        <p14:creationId xmlns:p14="http://schemas.microsoft.com/office/powerpoint/2010/main" val="41539692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2F05B7-11EE-4A44-95C6-72F03E1AAB07}"/>
              </a:ext>
            </a:extLst>
          </p:cNvPr>
          <p:cNvSpPr>
            <a:spLocks noGrp="1"/>
          </p:cNvSpPr>
          <p:nvPr>
            <p:ph type="title"/>
          </p:nvPr>
        </p:nvSpPr>
        <p:spPr/>
        <p:txBody>
          <a:bodyPr/>
          <a:lstStyle/>
          <a:p>
            <a:pPr algn="ctr"/>
            <a:r>
              <a:rPr lang="en-US" sz="3600" b="1" dirty="0"/>
              <a:t>Case Study: He was great! </a:t>
            </a:r>
            <a:br>
              <a:rPr lang="en-US" sz="3600" b="1" dirty="0"/>
            </a:br>
            <a:r>
              <a:rPr lang="en-US" sz="3600" b="1" dirty="0"/>
              <a:t>I hate him.</a:t>
            </a:r>
            <a:endParaRPr lang="en-US" sz="3600" dirty="0"/>
          </a:p>
        </p:txBody>
      </p:sp>
      <p:sp>
        <p:nvSpPr>
          <p:cNvPr id="3" name="Content Placeholder 2">
            <a:extLst>
              <a:ext uri="{FF2B5EF4-FFF2-40B4-BE49-F238E27FC236}">
                <a16:creationId xmlns:a16="http://schemas.microsoft.com/office/drawing/2014/main" id="{69BD7E94-EA44-412B-855B-EEA7DC74279F}"/>
              </a:ext>
            </a:extLst>
          </p:cNvPr>
          <p:cNvSpPr>
            <a:spLocks noGrp="1"/>
          </p:cNvSpPr>
          <p:nvPr>
            <p:ph idx="1"/>
          </p:nvPr>
        </p:nvSpPr>
        <p:spPr>
          <a:xfrm>
            <a:off x="1266092" y="2166425"/>
            <a:ext cx="9791114" cy="3678948"/>
          </a:xfrm>
        </p:spPr>
        <p:txBody>
          <a:bodyPr/>
          <a:lstStyle/>
          <a:p>
            <a:pPr marL="0" indent="0">
              <a:buNone/>
            </a:pPr>
            <a:r>
              <a:rPr lang="en-US" dirty="0">
                <a:solidFill>
                  <a:schemeClr val="tx1">
                    <a:lumMod val="65000"/>
                    <a:lumOff val="35000"/>
                  </a:schemeClr>
                </a:solidFill>
              </a:rPr>
              <a:t>But . . . In an interview in October 2015, Kelly said she regarded Ailes as a mentor – “We’re not equals, but I depend on him for friendship and sane, honest advice.”  </a:t>
            </a:r>
          </a:p>
          <a:p>
            <a:pPr marL="0" indent="0">
              <a:spcBef>
                <a:spcPts val="2400"/>
              </a:spcBef>
              <a:buNone/>
            </a:pPr>
            <a:r>
              <a:rPr lang="en-US" dirty="0">
                <a:solidFill>
                  <a:schemeClr val="tx1">
                    <a:lumMod val="65000"/>
                    <a:lumOff val="35000"/>
                  </a:schemeClr>
                </a:solidFill>
              </a:rPr>
              <a:t>Is this statement inconsistent with her complaint?</a:t>
            </a:r>
          </a:p>
          <a:p>
            <a:endParaRPr lang="en-US" dirty="0"/>
          </a:p>
        </p:txBody>
      </p:sp>
      <p:sp>
        <p:nvSpPr>
          <p:cNvPr id="5" name="Slide Number Placeholder 4">
            <a:extLst>
              <a:ext uri="{FF2B5EF4-FFF2-40B4-BE49-F238E27FC236}">
                <a16:creationId xmlns:a16="http://schemas.microsoft.com/office/drawing/2014/main" id="{55252AEE-95BC-4FE5-8AB3-B309114DF593}"/>
              </a:ext>
            </a:extLst>
          </p:cNvPr>
          <p:cNvSpPr>
            <a:spLocks noGrp="1"/>
          </p:cNvSpPr>
          <p:nvPr>
            <p:ph type="sldNum" sz="quarter" idx="12"/>
          </p:nvPr>
        </p:nvSpPr>
        <p:spPr/>
        <p:txBody>
          <a:bodyPr/>
          <a:lstStyle/>
          <a:p>
            <a:fld id="{C6B746E3-6423-CD46-99CC-39E018922727}" type="slidenum">
              <a:rPr lang="en-US" smtClean="0"/>
              <a:pPr/>
              <a:t>24</a:t>
            </a:fld>
            <a:endParaRPr lang="en-US" dirty="0"/>
          </a:p>
        </p:txBody>
      </p:sp>
      <p:sp>
        <p:nvSpPr>
          <p:cNvPr id="6" name="Rectangle 5">
            <a:extLst>
              <a:ext uri="{FF2B5EF4-FFF2-40B4-BE49-F238E27FC236}">
                <a16:creationId xmlns:a16="http://schemas.microsoft.com/office/drawing/2014/main" id="{C50B336A-2C47-40FD-A9D7-D6DCAFCAE69B}"/>
              </a:ext>
            </a:extLst>
          </p:cNvPr>
          <p:cNvSpPr/>
          <p:nvPr/>
        </p:nvSpPr>
        <p:spPr>
          <a:xfrm>
            <a:off x="121920" y="6369150"/>
            <a:ext cx="6096000" cy="307777"/>
          </a:xfrm>
          <a:prstGeom prst="rect">
            <a:avLst/>
          </a:prstGeom>
        </p:spPr>
        <p:txBody>
          <a:bodyPr>
            <a:spAutoFit/>
          </a:bodyPr>
          <a:lstStyle/>
          <a:p>
            <a:pPr lvl="0">
              <a:defRPr/>
            </a:pPr>
            <a:r>
              <a:rPr lang="en-US" sz="1400" dirty="0">
                <a:solidFill>
                  <a:schemeClr val="tx1">
                    <a:lumMod val="65000"/>
                    <a:lumOff val="35000"/>
                  </a:schemeClr>
                </a:solidFill>
              </a:rPr>
              <a:t>2019 ©</a:t>
            </a:r>
            <a:r>
              <a:rPr lang="en-US" sz="1400" dirty="0"/>
              <a:t> </a:t>
            </a:r>
            <a:r>
              <a:rPr lang="en-US" sz="1400" dirty="0">
                <a:solidFill>
                  <a:schemeClr val="tx1">
                    <a:lumMod val="65000"/>
                    <a:lumOff val="35000"/>
                  </a:schemeClr>
                </a:solidFill>
              </a:rPr>
              <a:t>Van Dermyden Maddux Law Corporation</a:t>
            </a:r>
          </a:p>
        </p:txBody>
      </p:sp>
    </p:spTree>
    <p:extLst>
      <p:ext uri="{BB962C8B-B14F-4D97-AF65-F5344CB8AC3E}">
        <p14:creationId xmlns:p14="http://schemas.microsoft.com/office/powerpoint/2010/main" val="40570783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DAB882-AEBF-4746-8935-673FCC475B83}"/>
              </a:ext>
            </a:extLst>
          </p:cNvPr>
          <p:cNvSpPr>
            <a:spLocks noGrp="1"/>
          </p:cNvSpPr>
          <p:nvPr>
            <p:ph type="title"/>
          </p:nvPr>
        </p:nvSpPr>
        <p:spPr/>
        <p:txBody>
          <a:bodyPr/>
          <a:lstStyle/>
          <a:p>
            <a:pPr algn="ctr"/>
            <a:r>
              <a:rPr lang="en-US" b="1" dirty="0"/>
              <a:t>Case Study: Sample Analysis</a:t>
            </a:r>
            <a:endParaRPr lang="en-US" dirty="0"/>
          </a:p>
        </p:txBody>
      </p:sp>
      <p:sp>
        <p:nvSpPr>
          <p:cNvPr id="3" name="Content Placeholder 2">
            <a:extLst>
              <a:ext uri="{FF2B5EF4-FFF2-40B4-BE49-F238E27FC236}">
                <a16:creationId xmlns:a16="http://schemas.microsoft.com/office/drawing/2014/main" id="{0EAFBCDE-7846-4C00-8202-2F3C80FB9CAB}"/>
              </a:ext>
            </a:extLst>
          </p:cNvPr>
          <p:cNvSpPr>
            <a:spLocks noGrp="1"/>
          </p:cNvSpPr>
          <p:nvPr>
            <p:ph idx="1"/>
          </p:nvPr>
        </p:nvSpPr>
        <p:spPr>
          <a:xfrm>
            <a:off x="1477108" y="2250831"/>
            <a:ext cx="9101797" cy="3594541"/>
          </a:xfrm>
        </p:spPr>
        <p:txBody>
          <a:bodyPr/>
          <a:lstStyle/>
          <a:p>
            <a:pPr marL="0" indent="0">
              <a:buNone/>
            </a:pPr>
            <a:r>
              <a:rPr lang="en-US" sz="2800" dirty="0">
                <a:solidFill>
                  <a:schemeClr val="tx1">
                    <a:lumMod val="65000"/>
                    <a:lumOff val="35000"/>
                  </a:schemeClr>
                </a:solidFill>
              </a:rPr>
              <a:t>On the one hand, Ms. Kelly’s praise for Mr. Ailes could undermine her account that he acted inappropriately towards her.  On the other hand, it is equally plausible that Ms. Kelly feared that if she did not speak positively about Ailes, he would harm her career.  Further, it is not necessarily inconsistent that he offered her helpful advice and supported her career at the same time he engaged in inappropriate conduct towards her.</a:t>
            </a:r>
          </a:p>
          <a:p>
            <a:endParaRPr lang="en-US" dirty="0"/>
          </a:p>
        </p:txBody>
      </p:sp>
      <p:sp>
        <p:nvSpPr>
          <p:cNvPr id="5" name="Slide Number Placeholder 4">
            <a:extLst>
              <a:ext uri="{FF2B5EF4-FFF2-40B4-BE49-F238E27FC236}">
                <a16:creationId xmlns:a16="http://schemas.microsoft.com/office/drawing/2014/main" id="{8B2C60D8-5978-4851-ACE6-4F3B7D8CB4BC}"/>
              </a:ext>
            </a:extLst>
          </p:cNvPr>
          <p:cNvSpPr>
            <a:spLocks noGrp="1"/>
          </p:cNvSpPr>
          <p:nvPr>
            <p:ph type="sldNum" sz="quarter" idx="12"/>
          </p:nvPr>
        </p:nvSpPr>
        <p:spPr/>
        <p:txBody>
          <a:bodyPr/>
          <a:lstStyle/>
          <a:p>
            <a:fld id="{C6B746E3-6423-CD46-99CC-39E018922727}" type="slidenum">
              <a:rPr lang="en-US" smtClean="0"/>
              <a:pPr/>
              <a:t>25</a:t>
            </a:fld>
            <a:endParaRPr lang="en-US" dirty="0"/>
          </a:p>
        </p:txBody>
      </p:sp>
      <p:sp>
        <p:nvSpPr>
          <p:cNvPr id="6" name="Rectangle 5">
            <a:extLst>
              <a:ext uri="{FF2B5EF4-FFF2-40B4-BE49-F238E27FC236}">
                <a16:creationId xmlns:a16="http://schemas.microsoft.com/office/drawing/2014/main" id="{5D7BA199-F7F2-478D-9663-2AC471AE33D2}"/>
              </a:ext>
            </a:extLst>
          </p:cNvPr>
          <p:cNvSpPr/>
          <p:nvPr/>
        </p:nvSpPr>
        <p:spPr>
          <a:xfrm>
            <a:off x="121920" y="6369150"/>
            <a:ext cx="6096000" cy="307777"/>
          </a:xfrm>
          <a:prstGeom prst="rect">
            <a:avLst/>
          </a:prstGeom>
        </p:spPr>
        <p:txBody>
          <a:bodyPr>
            <a:spAutoFit/>
          </a:bodyPr>
          <a:lstStyle/>
          <a:p>
            <a:pPr lvl="0">
              <a:defRPr/>
            </a:pPr>
            <a:r>
              <a:rPr lang="en-US" sz="1400" dirty="0">
                <a:solidFill>
                  <a:schemeClr val="tx1">
                    <a:lumMod val="65000"/>
                    <a:lumOff val="35000"/>
                  </a:schemeClr>
                </a:solidFill>
              </a:rPr>
              <a:t>2019 ©</a:t>
            </a:r>
            <a:r>
              <a:rPr lang="en-US" sz="1400" dirty="0"/>
              <a:t> </a:t>
            </a:r>
            <a:r>
              <a:rPr lang="en-US" sz="1400" dirty="0">
                <a:solidFill>
                  <a:schemeClr val="tx1">
                    <a:lumMod val="65000"/>
                    <a:lumOff val="35000"/>
                  </a:schemeClr>
                </a:solidFill>
              </a:rPr>
              <a:t>Van Dermyden Maddux Law Corporation</a:t>
            </a:r>
          </a:p>
        </p:txBody>
      </p:sp>
    </p:spTree>
    <p:extLst>
      <p:ext uri="{BB962C8B-B14F-4D97-AF65-F5344CB8AC3E}">
        <p14:creationId xmlns:p14="http://schemas.microsoft.com/office/powerpoint/2010/main" val="14888954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8CE1E5-81D0-4360-A58A-D1BB8C18E46C}"/>
              </a:ext>
            </a:extLst>
          </p:cNvPr>
          <p:cNvSpPr>
            <a:spLocks noGrp="1"/>
          </p:cNvSpPr>
          <p:nvPr>
            <p:ph type="title"/>
          </p:nvPr>
        </p:nvSpPr>
        <p:spPr/>
        <p:txBody>
          <a:bodyPr/>
          <a:lstStyle/>
          <a:p>
            <a:pPr algn="ctr"/>
            <a:r>
              <a:rPr lang="en-US" sz="4000" b="1" dirty="0"/>
              <a:t>Credibility Factors: History/Past Record</a:t>
            </a:r>
            <a:endParaRPr lang="en-US" sz="4000" dirty="0"/>
          </a:p>
        </p:txBody>
      </p:sp>
      <p:sp>
        <p:nvSpPr>
          <p:cNvPr id="3" name="Content Placeholder 2">
            <a:extLst>
              <a:ext uri="{FF2B5EF4-FFF2-40B4-BE49-F238E27FC236}">
                <a16:creationId xmlns:a16="http://schemas.microsoft.com/office/drawing/2014/main" id="{55DE7F40-6DDE-489E-BFBF-2879BF094AB0}"/>
              </a:ext>
            </a:extLst>
          </p:cNvPr>
          <p:cNvSpPr>
            <a:spLocks noGrp="1"/>
          </p:cNvSpPr>
          <p:nvPr>
            <p:ph idx="1"/>
          </p:nvPr>
        </p:nvSpPr>
        <p:spPr>
          <a:xfrm>
            <a:off x="1139482" y="2363371"/>
            <a:ext cx="10535281" cy="3482001"/>
          </a:xfrm>
        </p:spPr>
        <p:txBody>
          <a:bodyPr/>
          <a:lstStyle/>
          <a:p>
            <a:pPr marL="0" indent="0">
              <a:buNone/>
            </a:pPr>
            <a:r>
              <a:rPr lang="en-US" sz="2600" dirty="0">
                <a:solidFill>
                  <a:schemeClr val="tx1">
                    <a:lumMod val="65000"/>
                    <a:lumOff val="35000"/>
                  </a:schemeClr>
                </a:solidFill>
              </a:rPr>
              <a:t>Relevant but not conclusive</a:t>
            </a:r>
          </a:p>
          <a:p>
            <a:pPr lvl="1">
              <a:spcBef>
                <a:spcPts val="1500"/>
              </a:spcBef>
              <a:buFont typeface="Arial" panose="020B0604020202020204" pitchFamily="34" charset="0"/>
              <a:buChar char="•"/>
            </a:pPr>
            <a:r>
              <a:rPr lang="en-US" sz="2600" dirty="0">
                <a:solidFill>
                  <a:schemeClr val="tx1">
                    <a:lumMod val="65000"/>
                    <a:lumOff val="35000"/>
                  </a:schemeClr>
                </a:solidFill>
              </a:rPr>
              <a:t>Bias</a:t>
            </a:r>
          </a:p>
          <a:p>
            <a:pPr lvl="1">
              <a:spcBef>
                <a:spcPts val="1500"/>
              </a:spcBef>
              <a:buFont typeface="Arial" panose="020B0604020202020204" pitchFamily="34" charset="0"/>
              <a:buChar char="•"/>
            </a:pPr>
            <a:r>
              <a:rPr lang="en-US" sz="2600" dirty="0">
                <a:solidFill>
                  <a:schemeClr val="tx1">
                    <a:lumMod val="65000"/>
                    <a:lumOff val="35000"/>
                  </a:schemeClr>
                </a:solidFill>
              </a:rPr>
              <a:t>Give appropriate weight</a:t>
            </a:r>
          </a:p>
          <a:p>
            <a:endParaRPr lang="en-US" dirty="0"/>
          </a:p>
        </p:txBody>
      </p:sp>
      <p:sp>
        <p:nvSpPr>
          <p:cNvPr id="5" name="Slide Number Placeholder 4">
            <a:extLst>
              <a:ext uri="{FF2B5EF4-FFF2-40B4-BE49-F238E27FC236}">
                <a16:creationId xmlns:a16="http://schemas.microsoft.com/office/drawing/2014/main" id="{89EB983E-DF9B-4D62-A5F3-F6A403C91A8D}"/>
              </a:ext>
            </a:extLst>
          </p:cNvPr>
          <p:cNvSpPr>
            <a:spLocks noGrp="1"/>
          </p:cNvSpPr>
          <p:nvPr>
            <p:ph type="sldNum" sz="quarter" idx="12"/>
          </p:nvPr>
        </p:nvSpPr>
        <p:spPr/>
        <p:txBody>
          <a:bodyPr/>
          <a:lstStyle/>
          <a:p>
            <a:fld id="{C6B746E3-6423-CD46-99CC-39E018922727}" type="slidenum">
              <a:rPr lang="en-US" smtClean="0"/>
              <a:pPr/>
              <a:t>26</a:t>
            </a:fld>
            <a:endParaRPr lang="en-US" dirty="0"/>
          </a:p>
        </p:txBody>
      </p:sp>
      <p:pic>
        <p:nvPicPr>
          <p:cNvPr id="6" name="Picture 4" descr="Image result for bad performance review">
            <a:extLst>
              <a:ext uri="{FF2B5EF4-FFF2-40B4-BE49-F238E27FC236}">
                <a16:creationId xmlns:a16="http://schemas.microsoft.com/office/drawing/2014/main" id="{C2D39604-1AF2-4459-A32B-B97951871B6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69017" y="2102047"/>
            <a:ext cx="3305175" cy="3295651"/>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C23EF5DD-F807-40EE-8914-443B48F908DC}"/>
              </a:ext>
            </a:extLst>
          </p:cNvPr>
          <p:cNvSpPr/>
          <p:nvPr/>
        </p:nvSpPr>
        <p:spPr>
          <a:xfrm>
            <a:off x="121920" y="6369150"/>
            <a:ext cx="6096000" cy="307777"/>
          </a:xfrm>
          <a:prstGeom prst="rect">
            <a:avLst/>
          </a:prstGeom>
        </p:spPr>
        <p:txBody>
          <a:bodyPr>
            <a:spAutoFit/>
          </a:bodyPr>
          <a:lstStyle/>
          <a:p>
            <a:pPr lvl="0">
              <a:defRPr/>
            </a:pPr>
            <a:r>
              <a:rPr lang="en-US" sz="1400" dirty="0">
                <a:solidFill>
                  <a:schemeClr val="tx1">
                    <a:lumMod val="65000"/>
                    <a:lumOff val="35000"/>
                  </a:schemeClr>
                </a:solidFill>
              </a:rPr>
              <a:t>2019 ©</a:t>
            </a:r>
            <a:r>
              <a:rPr lang="en-US" sz="1400" dirty="0"/>
              <a:t> </a:t>
            </a:r>
            <a:r>
              <a:rPr lang="en-US" sz="1400" dirty="0">
                <a:solidFill>
                  <a:schemeClr val="tx1">
                    <a:lumMod val="65000"/>
                    <a:lumOff val="35000"/>
                  </a:schemeClr>
                </a:solidFill>
              </a:rPr>
              <a:t>Van Dermyden Maddux Law Corporation</a:t>
            </a:r>
          </a:p>
        </p:txBody>
      </p:sp>
    </p:spTree>
    <p:extLst>
      <p:ext uri="{BB962C8B-B14F-4D97-AF65-F5344CB8AC3E}">
        <p14:creationId xmlns:p14="http://schemas.microsoft.com/office/powerpoint/2010/main" val="12333914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70BC69-3D3F-474D-B8E9-11320B0FCFCA}"/>
              </a:ext>
            </a:extLst>
          </p:cNvPr>
          <p:cNvSpPr>
            <a:spLocks noGrp="1"/>
          </p:cNvSpPr>
          <p:nvPr>
            <p:ph type="title"/>
          </p:nvPr>
        </p:nvSpPr>
        <p:spPr/>
        <p:txBody>
          <a:bodyPr/>
          <a:lstStyle/>
          <a:p>
            <a:pPr algn="ctr"/>
            <a:r>
              <a:rPr lang="en-US" b="1" dirty="0"/>
              <a:t>Case Study: Sample Analysis</a:t>
            </a:r>
            <a:endParaRPr lang="en-US" dirty="0"/>
          </a:p>
        </p:txBody>
      </p:sp>
      <p:sp>
        <p:nvSpPr>
          <p:cNvPr id="3" name="Content Placeholder 2">
            <a:extLst>
              <a:ext uri="{FF2B5EF4-FFF2-40B4-BE49-F238E27FC236}">
                <a16:creationId xmlns:a16="http://schemas.microsoft.com/office/drawing/2014/main" id="{8D2675F3-01F0-4A31-B6C0-55ACF319D989}"/>
              </a:ext>
            </a:extLst>
          </p:cNvPr>
          <p:cNvSpPr>
            <a:spLocks noGrp="1"/>
          </p:cNvSpPr>
          <p:nvPr>
            <p:ph idx="1"/>
          </p:nvPr>
        </p:nvSpPr>
        <p:spPr>
          <a:xfrm>
            <a:off x="1252025" y="2321169"/>
            <a:ext cx="9734844" cy="3524203"/>
          </a:xfrm>
        </p:spPr>
        <p:txBody>
          <a:bodyPr/>
          <a:lstStyle/>
          <a:p>
            <a:pPr marL="0" indent="0">
              <a:buNone/>
            </a:pPr>
            <a:r>
              <a:rPr lang="en-US" sz="2800" dirty="0">
                <a:solidFill>
                  <a:schemeClr val="tx1">
                    <a:lumMod val="65000"/>
                    <a:lumOff val="35000"/>
                  </a:schemeClr>
                </a:solidFill>
              </a:rPr>
              <a:t>While Ms. Kelly did not directly observe Mr. Ailes’ conduct towards Ms. Carlson, she described her own similar experiences with Mr. Ailes, which tends to support Ms. Carlson’s allegations. That Mr. Ailes engaged in similar past conduct makes it more plausible that he likewise engaged in the conduct Ms. Carlson described.</a:t>
            </a:r>
          </a:p>
          <a:p>
            <a:pPr marL="0" indent="0">
              <a:buNone/>
            </a:pPr>
            <a:endParaRPr lang="en-US" dirty="0"/>
          </a:p>
        </p:txBody>
      </p:sp>
      <p:sp>
        <p:nvSpPr>
          <p:cNvPr id="5" name="Slide Number Placeholder 4">
            <a:extLst>
              <a:ext uri="{FF2B5EF4-FFF2-40B4-BE49-F238E27FC236}">
                <a16:creationId xmlns:a16="http://schemas.microsoft.com/office/drawing/2014/main" id="{DF6213FE-A815-41F7-9490-FCE1A2F779D6}"/>
              </a:ext>
            </a:extLst>
          </p:cNvPr>
          <p:cNvSpPr>
            <a:spLocks noGrp="1"/>
          </p:cNvSpPr>
          <p:nvPr>
            <p:ph type="sldNum" sz="quarter" idx="12"/>
          </p:nvPr>
        </p:nvSpPr>
        <p:spPr/>
        <p:txBody>
          <a:bodyPr/>
          <a:lstStyle/>
          <a:p>
            <a:fld id="{C6B746E3-6423-CD46-99CC-39E018922727}" type="slidenum">
              <a:rPr lang="en-US" smtClean="0"/>
              <a:pPr/>
              <a:t>27</a:t>
            </a:fld>
            <a:endParaRPr lang="en-US" dirty="0"/>
          </a:p>
        </p:txBody>
      </p:sp>
      <p:sp>
        <p:nvSpPr>
          <p:cNvPr id="6" name="Rectangle 5">
            <a:extLst>
              <a:ext uri="{FF2B5EF4-FFF2-40B4-BE49-F238E27FC236}">
                <a16:creationId xmlns:a16="http://schemas.microsoft.com/office/drawing/2014/main" id="{BA5EFCC2-5A0B-4AF0-99E1-C07B9741AF5B}"/>
              </a:ext>
            </a:extLst>
          </p:cNvPr>
          <p:cNvSpPr/>
          <p:nvPr/>
        </p:nvSpPr>
        <p:spPr>
          <a:xfrm>
            <a:off x="121920" y="6369150"/>
            <a:ext cx="6096000" cy="307777"/>
          </a:xfrm>
          <a:prstGeom prst="rect">
            <a:avLst/>
          </a:prstGeom>
        </p:spPr>
        <p:txBody>
          <a:bodyPr>
            <a:spAutoFit/>
          </a:bodyPr>
          <a:lstStyle/>
          <a:p>
            <a:pPr lvl="0">
              <a:defRPr/>
            </a:pPr>
            <a:r>
              <a:rPr lang="en-US" sz="1400" dirty="0">
                <a:solidFill>
                  <a:schemeClr val="tx1">
                    <a:lumMod val="65000"/>
                    <a:lumOff val="35000"/>
                  </a:schemeClr>
                </a:solidFill>
              </a:rPr>
              <a:t>2019 ©</a:t>
            </a:r>
            <a:r>
              <a:rPr lang="en-US" sz="1400" dirty="0"/>
              <a:t> </a:t>
            </a:r>
            <a:r>
              <a:rPr lang="en-US" sz="1400" dirty="0">
                <a:solidFill>
                  <a:schemeClr val="tx1">
                    <a:lumMod val="65000"/>
                    <a:lumOff val="35000"/>
                  </a:schemeClr>
                </a:solidFill>
              </a:rPr>
              <a:t>Van Dermyden Maddux Law Corporation</a:t>
            </a:r>
          </a:p>
        </p:txBody>
      </p:sp>
    </p:spTree>
    <p:extLst>
      <p:ext uri="{BB962C8B-B14F-4D97-AF65-F5344CB8AC3E}">
        <p14:creationId xmlns:p14="http://schemas.microsoft.com/office/powerpoint/2010/main" val="175416883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F5A07C-B58D-4326-A039-3DA94D2F0FF2}"/>
              </a:ext>
            </a:extLst>
          </p:cNvPr>
          <p:cNvSpPr>
            <a:spLocks noGrp="1"/>
          </p:cNvSpPr>
          <p:nvPr>
            <p:ph type="title"/>
          </p:nvPr>
        </p:nvSpPr>
        <p:spPr/>
        <p:txBody>
          <a:bodyPr/>
          <a:lstStyle/>
          <a:p>
            <a:pPr algn="ctr"/>
            <a:r>
              <a:rPr lang="en-US" b="1" dirty="0"/>
              <a:t>Credibility Factors:  Plausibility</a:t>
            </a:r>
            <a:endParaRPr lang="en-US" dirty="0"/>
          </a:p>
        </p:txBody>
      </p:sp>
      <p:sp>
        <p:nvSpPr>
          <p:cNvPr id="5" name="Slide Number Placeholder 4">
            <a:extLst>
              <a:ext uri="{FF2B5EF4-FFF2-40B4-BE49-F238E27FC236}">
                <a16:creationId xmlns:a16="http://schemas.microsoft.com/office/drawing/2014/main" id="{4E955CA1-D144-46C9-AD7D-2C180699AEDE}"/>
              </a:ext>
            </a:extLst>
          </p:cNvPr>
          <p:cNvSpPr>
            <a:spLocks noGrp="1"/>
          </p:cNvSpPr>
          <p:nvPr>
            <p:ph type="sldNum" sz="quarter" idx="12"/>
          </p:nvPr>
        </p:nvSpPr>
        <p:spPr/>
        <p:txBody>
          <a:bodyPr/>
          <a:lstStyle/>
          <a:p>
            <a:fld id="{C6B746E3-6423-CD46-99CC-39E018922727}" type="slidenum">
              <a:rPr lang="en-US" smtClean="0"/>
              <a:pPr/>
              <a:t>28</a:t>
            </a:fld>
            <a:endParaRPr lang="en-US" dirty="0"/>
          </a:p>
        </p:txBody>
      </p:sp>
      <p:pic>
        <p:nvPicPr>
          <p:cNvPr id="6" name="Content Placeholder 5">
            <a:extLst>
              <a:ext uri="{FF2B5EF4-FFF2-40B4-BE49-F238E27FC236}">
                <a16:creationId xmlns:a16="http://schemas.microsoft.com/office/drawing/2014/main" id="{7585F6A6-0EB4-4F45-BB9C-DA002B3E9F3A}"/>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t="4004" r="4172" b="2266"/>
          <a:stretch/>
        </p:blipFill>
        <p:spPr>
          <a:xfrm>
            <a:off x="4021544" y="2029113"/>
            <a:ext cx="4333062" cy="3441124"/>
          </a:xfrm>
          <a:prstGeom prst="rect">
            <a:avLst/>
          </a:prstGeom>
          <a:ln w="25400">
            <a:solidFill>
              <a:schemeClr val="tx1"/>
            </a:solidFill>
          </a:ln>
        </p:spPr>
      </p:pic>
      <p:sp>
        <p:nvSpPr>
          <p:cNvPr id="7" name="Rectangle 6">
            <a:extLst>
              <a:ext uri="{FF2B5EF4-FFF2-40B4-BE49-F238E27FC236}">
                <a16:creationId xmlns:a16="http://schemas.microsoft.com/office/drawing/2014/main" id="{C2533B48-0E7A-490C-92BA-82315B0915C5}"/>
              </a:ext>
            </a:extLst>
          </p:cNvPr>
          <p:cNvSpPr/>
          <p:nvPr/>
        </p:nvSpPr>
        <p:spPr>
          <a:xfrm>
            <a:off x="3678606" y="5796890"/>
            <a:ext cx="5018939" cy="369332"/>
          </a:xfrm>
          <a:prstGeom prst="rect">
            <a:avLst/>
          </a:prstGeom>
        </p:spPr>
        <p:txBody>
          <a:bodyPr wrap="none">
            <a:spAutoFit/>
          </a:bodyPr>
          <a:lstStyle/>
          <a:p>
            <a:pPr algn="ctr">
              <a:spcBef>
                <a:spcPts val="2400"/>
              </a:spcBef>
            </a:pPr>
            <a:r>
              <a:rPr lang="en-US" altLang="en-US" b="1" dirty="0">
                <a:cs typeface="Arial" charset="0"/>
              </a:rPr>
              <a:t>“Reasonableness of witness’ testimony in context”</a:t>
            </a:r>
            <a:endParaRPr lang="en-US" b="1" dirty="0"/>
          </a:p>
        </p:txBody>
      </p:sp>
      <p:sp>
        <p:nvSpPr>
          <p:cNvPr id="8" name="Rectangle 7">
            <a:extLst>
              <a:ext uri="{FF2B5EF4-FFF2-40B4-BE49-F238E27FC236}">
                <a16:creationId xmlns:a16="http://schemas.microsoft.com/office/drawing/2014/main" id="{A1798498-149A-4DF4-BC38-F2D1DF957DA3}"/>
              </a:ext>
            </a:extLst>
          </p:cNvPr>
          <p:cNvSpPr/>
          <p:nvPr/>
        </p:nvSpPr>
        <p:spPr>
          <a:xfrm>
            <a:off x="121920" y="6369150"/>
            <a:ext cx="6096000" cy="307777"/>
          </a:xfrm>
          <a:prstGeom prst="rect">
            <a:avLst/>
          </a:prstGeom>
        </p:spPr>
        <p:txBody>
          <a:bodyPr>
            <a:spAutoFit/>
          </a:bodyPr>
          <a:lstStyle/>
          <a:p>
            <a:pPr lvl="0">
              <a:defRPr/>
            </a:pPr>
            <a:r>
              <a:rPr lang="en-US" sz="1400" dirty="0">
                <a:solidFill>
                  <a:schemeClr val="tx1">
                    <a:lumMod val="65000"/>
                    <a:lumOff val="35000"/>
                  </a:schemeClr>
                </a:solidFill>
              </a:rPr>
              <a:t>2019 ©</a:t>
            </a:r>
            <a:r>
              <a:rPr lang="en-US" sz="1400" dirty="0"/>
              <a:t> </a:t>
            </a:r>
            <a:r>
              <a:rPr lang="en-US" sz="1400" dirty="0">
                <a:solidFill>
                  <a:schemeClr val="tx1">
                    <a:lumMod val="65000"/>
                    <a:lumOff val="35000"/>
                  </a:schemeClr>
                </a:solidFill>
              </a:rPr>
              <a:t>Van Dermyden Maddux Law Corporation</a:t>
            </a:r>
          </a:p>
        </p:txBody>
      </p:sp>
    </p:spTree>
    <p:extLst>
      <p:ext uri="{BB962C8B-B14F-4D97-AF65-F5344CB8AC3E}">
        <p14:creationId xmlns:p14="http://schemas.microsoft.com/office/powerpoint/2010/main" val="28119162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6987DD-5481-47CD-B8DE-0502FE6F0124}"/>
              </a:ext>
            </a:extLst>
          </p:cNvPr>
          <p:cNvSpPr>
            <a:spLocks noGrp="1"/>
          </p:cNvSpPr>
          <p:nvPr>
            <p:ph type="title"/>
          </p:nvPr>
        </p:nvSpPr>
        <p:spPr/>
        <p:txBody>
          <a:bodyPr/>
          <a:lstStyle/>
          <a:p>
            <a:pPr algn="ctr"/>
            <a:r>
              <a:rPr lang="en-US" b="1" dirty="0"/>
              <a:t>Credibility Factors: Bias</a:t>
            </a:r>
            <a:endParaRPr lang="en-US" dirty="0"/>
          </a:p>
        </p:txBody>
      </p:sp>
      <p:sp>
        <p:nvSpPr>
          <p:cNvPr id="3" name="Content Placeholder 2">
            <a:extLst>
              <a:ext uri="{FF2B5EF4-FFF2-40B4-BE49-F238E27FC236}">
                <a16:creationId xmlns:a16="http://schemas.microsoft.com/office/drawing/2014/main" id="{93C5BCFB-5368-444C-85F6-854BB8322748}"/>
              </a:ext>
            </a:extLst>
          </p:cNvPr>
          <p:cNvSpPr>
            <a:spLocks noGrp="1"/>
          </p:cNvSpPr>
          <p:nvPr>
            <p:ph idx="1"/>
          </p:nvPr>
        </p:nvSpPr>
        <p:spPr>
          <a:xfrm>
            <a:off x="1125415" y="1997611"/>
            <a:ext cx="9594168" cy="3847761"/>
          </a:xfrm>
        </p:spPr>
        <p:txBody>
          <a:bodyPr/>
          <a:lstStyle/>
          <a:p>
            <a:r>
              <a:rPr lang="en-US" dirty="0">
                <a:solidFill>
                  <a:schemeClr val="tx1">
                    <a:lumMod val="65000"/>
                    <a:lumOff val="35000"/>
                  </a:schemeClr>
                </a:solidFill>
              </a:rPr>
              <a:t>Bias toward or against a party</a:t>
            </a:r>
          </a:p>
          <a:p>
            <a:pPr>
              <a:spcBef>
                <a:spcPts val="1800"/>
              </a:spcBef>
            </a:pPr>
            <a:r>
              <a:rPr lang="en-US" dirty="0">
                <a:solidFill>
                  <a:schemeClr val="tx1">
                    <a:lumMod val="65000"/>
                    <a:lumOff val="35000"/>
                  </a:schemeClr>
                </a:solidFill>
              </a:rPr>
              <a:t>Bias toward or against a particular outcome</a:t>
            </a:r>
          </a:p>
          <a:p>
            <a:pPr>
              <a:spcBef>
                <a:spcPts val="1800"/>
              </a:spcBef>
            </a:pPr>
            <a:r>
              <a:rPr lang="en-US" dirty="0">
                <a:solidFill>
                  <a:schemeClr val="tx1">
                    <a:lumMod val="65000"/>
                    <a:lumOff val="35000"/>
                  </a:schemeClr>
                </a:solidFill>
              </a:rPr>
              <a:t>Financial or personal interest in the outcome</a:t>
            </a:r>
          </a:p>
          <a:p>
            <a:pPr>
              <a:spcBef>
                <a:spcPts val="1800"/>
              </a:spcBef>
            </a:pPr>
            <a:r>
              <a:rPr lang="en-US" dirty="0">
                <a:solidFill>
                  <a:schemeClr val="tx1">
                    <a:lumMod val="65000"/>
                    <a:lumOff val="35000"/>
                  </a:schemeClr>
                </a:solidFill>
              </a:rPr>
              <a:t>Cognitive bias? </a:t>
            </a:r>
          </a:p>
          <a:p>
            <a:endParaRPr lang="en-US" dirty="0"/>
          </a:p>
        </p:txBody>
      </p:sp>
      <p:sp>
        <p:nvSpPr>
          <p:cNvPr id="5" name="Slide Number Placeholder 4">
            <a:extLst>
              <a:ext uri="{FF2B5EF4-FFF2-40B4-BE49-F238E27FC236}">
                <a16:creationId xmlns:a16="http://schemas.microsoft.com/office/drawing/2014/main" id="{2865A363-9984-4F78-AD01-116C6AE1A0D3}"/>
              </a:ext>
            </a:extLst>
          </p:cNvPr>
          <p:cNvSpPr>
            <a:spLocks noGrp="1"/>
          </p:cNvSpPr>
          <p:nvPr>
            <p:ph type="sldNum" sz="quarter" idx="12"/>
          </p:nvPr>
        </p:nvSpPr>
        <p:spPr/>
        <p:txBody>
          <a:bodyPr/>
          <a:lstStyle/>
          <a:p>
            <a:fld id="{C6B746E3-6423-CD46-99CC-39E018922727}" type="slidenum">
              <a:rPr lang="en-US" smtClean="0"/>
              <a:pPr/>
              <a:t>29</a:t>
            </a:fld>
            <a:endParaRPr lang="en-US" dirty="0"/>
          </a:p>
        </p:txBody>
      </p:sp>
      <p:sp>
        <p:nvSpPr>
          <p:cNvPr id="6" name="Rectangle 5">
            <a:extLst>
              <a:ext uri="{FF2B5EF4-FFF2-40B4-BE49-F238E27FC236}">
                <a16:creationId xmlns:a16="http://schemas.microsoft.com/office/drawing/2014/main" id="{A6AC7B4A-9A3B-45BD-9BB1-53F4186EB0EA}"/>
              </a:ext>
            </a:extLst>
          </p:cNvPr>
          <p:cNvSpPr/>
          <p:nvPr/>
        </p:nvSpPr>
        <p:spPr>
          <a:xfrm>
            <a:off x="121920" y="6369150"/>
            <a:ext cx="6096000" cy="307777"/>
          </a:xfrm>
          <a:prstGeom prst="rect">
            <a:avLst/>
          </a:prstGeom>
        </p:spPr>
        <p:txBody>
          <a:bodyPr>
            <a:spAutoFit/>
          </a:bodyPr>
          <a:lstStyle/>
          <a:p>
            <a:pPr lvl="0">
              <a:defRPr/>
            </a:pPr>
            <a:r>
              <a:rPr lang="en-US" sz="1400" dirty="0">
                <a:solidFill>
                  <a:schemeClr val="tx1">
                    <a:lumMod val="65000"/>
                    <a:lumOff val="35000"/>
                  </a:schemeClr>
                </a:solidFill>
              </a:rPr>
              <a:t>2019 ©</a:t>
            </a:r>
            <a:r>
              <a:rPr lang="en-US" sz="1400" dirty="0"/>
              <a:t> </a:t>
            </a:r>
            <a:r>
              <a:rPr lang="en-US" sz="1400" dirty="0">
                <a:solidFill>
                  <a:schemeClr val="tx1">
                    <a:lumMod val="65000"/>
                    <a:lumOff val="35000"/>
                  </a:schemeClr>
                </a:solidFill>
              </a:rPr>
              <a:t>Van Dermyden Maddux Law Corporation</a:t>
            </a:r>
          </a:p>
        </p:txBody>
      </p:sp>
    </p:spTree>
    <p:extLst>
      <p:ext uri="{BB962C8B-B14F-4D97-AF65-F5344CB8AC3E}">
        <p14:creationId xmlns:p14="http://schemas.microsoft.com/office/powerpoint/2010/main" val="3962302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9600" y="2083741"/>
            <a:ext cx="9566030" cy="3958298"/>
          </a:xfrm>
        </p:spPr>
        <p:txBody>
          <a:bodyPr/>
          <a:lstStyle/>
          <a:p>
            <a:pPr>
              <a:spcBef>
                <a:spcPts val="1000"/>
              </a:spcBef>
            </a:pPr>
            <a:endParaRPr lang="en-US" sz="2200" dirty="0">
              <a:solidFill>
                <a:schemeClr val="tx1">
                  <a:lumMod val="65000"/>
                  <a:lumOff val="35000"/>
                </a:schemeClr>
              </a:solidFill>
            </a:endParaRPr>
          </a:p>
          <a:p>
            <a:pPr>
              <a:lnSpc>
                <a:spcPct val="200000"/>
              </a:lnSpc>
              <a:spcBef>
                <a:spcPts val="1000"/>
              </a:spcBef>
            </a:pPr>
            <a:r>
              <a:rPr lang="en-US" sz="2400" dirty="0">
                <a:solidFill>
                  <a:schemeClr val="tx1">
                    <a:lumMod val="65000"/>
                    <a:lumOff val="35000"/>
                  </a:schemeClr>
                </a:solidFill>
              </a:rPr>
              <a:t>Why a credibility analysis matters to mediators</a:t>
            </a:r>
          </a:p>
          <a:p>
            <a:pPr>
              <a:lnSpc>
                <a:spcPct val="200000"/>
              </a:lnSpc>
              <a:spcBef>
                <a:spcPts val="1000"/>
              </a:spcBef>
            </a:pPr>
            <a:r>
              <a:rPr lang="en-US" sz="2400" dirty="0">
                <a:solidFill>
                  <a:schemeClr val="tx1">
                    <a:lumMod val="65000"/>
                    <a:lumOff val="35000"/>
                  </a:schemeClr>
                </a:solidFill>
              </a:rPr>
              <a:t>How to use and apply credibility factors, through a case study</a:t>
            </a:r>
          </a:p>
          <a:p>
            <a:pPr>
              <a:lnSpc>
                <a:spcPct val="200000"/>
              </a:lnSpc>
              <a:spcBef>
                <a:spcPts val="1000"/>
              </a:spcBef>
            </a:pPr>
            <a:r>
              <a:rPr lang="en-US" sz="2400" dirty="0">
                <a:solidFill>
                  <a:schemeClr val="tx1">
                    <a:lumMod val="65000"/>
                    <a:lumOff val="35000"/>
                  </a:schemeClr>
                </a:solidFill>
              </a:rPr>
              <a:t>Takeaways</a:t>
            </a:r>
          </a:p>
        </p:txBody>
      </p:sp>
      <p:sp>
        <p:nvSpPr>
          <p:cNvPr id="3" name="Title 2"/>
          <p:cNvSpPr>
            <a:spLocks noGrp="1"/>
          </p:cNvSpPr>
          <p:nvPr>
            <p:ph type="title"/>
          </p:nvPr>
        </p:nvSpPr>
        <p:spPr/>
        <p:txBody>
          <a:bodyPr/>
          <a:lstStyle/>
          <a:p>
            <a:pPr algn="ctr"/>
            <a:r>
              <a:rPr lang="en-US" sz="4000" dirty="0"/>
              <a:t>Agenda</a:t>
            </a:r>
          </a:p>
        </p:txBody>
      </p:sp>
      <p:sp>
        <p:nvSpPr>
          <p:cNvPr id="4" name="Rectangle 3">
            <a:extLst>
              <a:ext uri="{FF2B5EF4-FFF2-40B4-BE49-F238E27FC236}">
                <a16:creationId xmlns:a16="http://schemas.microsoft.com/office/drawing/2014/main" id="{22DD16F1-A485-4E9D-9337-09D5BE955886}"/>
              </a:ext>
            </a:extLst>
          </p:cNvPr>
          <p:cNvSpPr/>
          <p:nvPr/>
        </p:nvSpPr>
        <p:spPr>
          <a:xfrm>
            <a:off x="121920" y="6369150"/>
            <a:ext cx="6096000" cy="307777"/>
          </a:xfrm>
          <a:prstGeom prst="rect">
            <a:avLst/>
          </a:prstGeom>
        </p:spPr>
        <p:txBody>
          <a:bodyPr>
            <a:spAutoFit/>
          </a:bodyPr>
          <a:lstStyle/>
          <a:p>
            <a:pPr lvl="0">
              <a:defRPr/>
            </a:pPr>
            <a:r>
              <a:rPr lang="en-US" sz="1400" dirty="0">
                <a:solidFill>
                  <a:schemeClr val="tx1">
                    <a:lumMod val="65000"/>
                    <a:lumOff val="35000"/>
                  </a:schemeClr>
                </a:solidFill>
              </a:rPr>
              <a:t>2019 ©</a:t>
            </a:r>
            <a:r>
              <a:rPr lang="en-US" sz="1400" dirty="0"/>
              <a:t> </a:t>
            </a:r>
            <a:r>
              <a:rPr lang="en-US" sz="1400" dirty="0">
                <a:solidFill>
                  <a:schemeClr val="tx1">
                    <a:lumMod val="65000"/>
                    <a:lumOff val="35000"/>
                  </a:schemeClr>
                </a:solidFill>
              </a:rPr>
              <a:t>Van Dermyden Maddux Law Corporation</a:t>
            </a:r>
          </a:p>
        </p:txBody>
      </p:sp>
    </p:spTree>
    <p:extLst>
      <p:ext uri="{BB962C8B-B14F-4D97-AF65-F5344CB8AC3E}">
        <p14:creationId xmlns:p14="http://schemas.microsoft.com/office/powerpoint/2010/main" val="7589611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D161EB-30EE-4636-BF7E-B5E5A9C67D1C}"/>
              </a:ext>
            </a:extLst>
          </p:cNvPr>
          <p:cNvSpPr>
            <a:spLocks noGrp="1"/>
          </p:cNvSpPr>
          <p:nvPr>
            <p:ph type="title"/>
          </p:nvPr>
        </p:nvSpPr>
        <p:spPr/>
        <p:txBody>
          <a:bodyPr/>
          <a:lstStyle/>
          <a:p>
            <a:pPr algn="ctr"/>
            <a:r>
              <a:rPr lang="en-US" sz="4000" b="1" dirty="0"/>
              <a:t>Credibility Factors:  Motive to Lie</a:t>
            </a:r>
            <a:endParaRPr lang="en-US" sz="4000" dirty="0"/>
          </a:p>
        </p:txBody>
      </p:sp>
      <p:sp>
        <p:nvSpPr>
          <p:cNvPr id="3" name="Content Placeholder 2">
            <a:extLst>
              <a:ext uri="{FF2B5EF4-FFF2-40B4-BE49-F238E27FC236}">
                <a16:creationId xmlns:a16="http://schemas.microsoft.com/office/drawing/2014/main" id="{8A3CFA91-CA7A-40F0-ABEC-4A9E881EE93B}"/>
              </a:ext>
            </a:extLst>
          </p:cNvPr>
          <p:cNvSpPr>
            <a:spLocks noGrp="1"/>
          </p:cNvSpPr>
          <p:nvPr>
            <p:ph idx="1"/>
          </p:nvPr>
        </p:nvSpPr>
        <p:spPr/>
        <p:txBody>
          <a:bodyPr/>
          <a:lstStyle/>
          <a:p>
            <a:r>
              <a:rPr lang="en-US" sz="2800" dirty="0">
                <a:solidFill>
                  <a:schemeClr val="tx1">
                    <a:lumMod val="65000"/>
                    <a:lumOff val="35000"/>
                  </a:schemeClr>
                </a:solidFill>
              </a:rPr>
              <a:t>Who has a motive to lie?</a:t>
            </a:r>
          </a:p>
          <a:p>
            <a:pPr>
              <a:spcBef>
                <a:spcPts val="1800"/>
              </a:spcBef>
            </a:pPr>
            <a:r>
              <a:rPr lang="en-US" sz="2800" dirty="0">
                <a:solidFill>
                  <a:schemeClr val="tx1">
                    <a:lumMod val="65000"/>
                    <a:lumOff val="35000"/>
                  </a:schemeClr>
                </a:solidFill>
              </a:rPr>
              <a:t>Context, Relationships, and History</a:t>
            </a:r>
          </a:p>
          <a:p>
            <a:pPr>
              <a:spcBef>
                <a:spcPts val="1800"/>
              </a:spcBef>
            </a:pPr>
            <a:r>
              <a:rPr lang="en-US" sz="2800" dirty="0">
                <a:solidFill>
                  <a:schemeClr val="tx1">
                    <a:lumMod val="65000"/>
                    <a:lumOff val="35000"/>
                  </a:schemeClr>
                </a:solidFill>
              </a:rPr>
              <a:t>Motive to Lie ≠ Lie</a:t>
            </a:r>
          </a:p>
          <a:p>
            <a:endParaRPr lang="en-US" dirty="0"/>
          </a:p>
        </p:txBody>
      </p:sp>
      <p:sp>
        <p:nvSpPr>
          <p:cNvPr id="5" name="Slide Number Placeholder 4">
            <a:extLst>
              <a:ext uri="{FF2B5EF4-FFF2-40B4-BE49-F238E27FC236}">
                <a16:creationId xmlns:a16="http://schemas.microsoft.com/office/drawing/2014/main" id="{7302D05A-9851-4837-A64B-E08680E90D54}"/>
              </a:ext>
            </a:extLst>
          </p:cNvPr>
          <p:cNvSpPr>
            <a:spLocks noGrp="1"/>
          </p:cNvSpPr>
          <p:nvPr>
            <p:ph type="sldNum" sz="quarter" idx="12"/>
          </p:nvPr>
        </p:nvSpPr>
        <p:spPr/>
        <p:txBody>
          <a:bodyPr/>
          <a:lstStyle/>
          <a:p>
            <a:fld id="{C6B746E3-6423-CD46-99CC-39E018922727}" type="slidenum">
              <a:rPr lang="en-US" smtClean="0"/>
              <a:pPr/>
              <a:t>30</a:t>
            </a:fld>
            <a:endParaRPr lang="en-US" dirty="0"/>
          </a:p>
        </p:txBody>
      </p:sp>
      <p:pic>
        <p:nvPicPr>
          <p:cNvPr id="6" name="Picture 5">
            <a:extLst>
              <a:ext uri="{FF2B5EF4-FFF2-40B4-BE49-F238E27FC236}">
                <a16:creationId xmlns:a16="http://schemas.microsoft.com/office/drawing/2014/main" id="{2B536A7E-8521-44E5-8F56-B937DA0194A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8000" y="3657600"/>
            <a:ext cx="2438400" cy="2438400"/>
          </a:xfrm>
          <a:prstGeom prst="rect">
            <a:avLst/>
          </a:prstGeom>
        </p:spPr>
      </p:pic>
      <p:pic>
        <p:nvPicPr>
          <p:cNvPr id="7" name="Picture 6">
            <a:extLst>
              <a:ext uri="{FF2B5EF4-FFF2-40B4-BE49-F238E27FC236}">
                <a16:creationId xmlns:a16="http://schemas.microsoft.com/office/drawing/2014/main" id="{47E19009-3CF0-4AAB-A2BC-7FEC46A887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48401" y="3756074"/>
            <a:ext cx="2918315" cy="2075621"/>
          </a:xfrm>
          <a:prstGeom prst="rect">
            <a:avLst/>
          </a:prstGeom>
        </p:spPr>
      </p:pic>
      <p:sp>
        <p:nvSpPr>
          <p:cNvPr id="8" name="Rectangle 7">
            <a:extLst>
              <a:ext uri="{FF2B5EF4-FFF2-40B4-BE49-F238E27FC236}">
                <a16:creationId xmlns:a16="http://schemas.microsoft.com/office/drawing/2014/main" id="{12B82DCC-8C1C-459F-9142-CF86619D25B8}"/>
              </a:ext>
            </a:extLst>
          </p:cNvPr>
          <p:cNvSpPr/>
          <p:nvPr/>
        </p:nvSpPr>
        <p:spPr>
          <a:xfrm>
            <a:off x="121920" y="6369150"/>
            <a:ext cx="6096000" cy="307777"/>
          </a:xfrm>
          <a:prstGeom prst="rect">
            <a:avLst/>
          </a:prstGeom>
        </p:spPr>
        <p:txBody>
          <a:bodyPr>
            <a:spAutoFit/>
          </a:bodyPr>
          <a:lstStyle/>
          <a:p>
            <a:pPr lvl="0">
              <a:defRPr/>
            </a:pPr>
            <a:r>
              <a:rPr lang="en-US" sz="1400" dirty="0">
                <a:solidFill>
                  <a:schemeClr val="tx1">
                    <a:lumMod val="65000"/>
                    <a:lumOff val="35000"/>
                  </a:schemeClr>
                </a:solidFill>
              </a:rPr>
              <a:t>2019 ©</a:t>
            </a:r>
            <a:r>
              <a:rPr lang="en-US" sz="1400" dirty="0"/>
              <a:t> </a:t>
            </a:r>
            <a:r>
              <a:rPr lang="en-US" sz="1400" dirty="0">
                <a:solidFill>
                  <a:schemeClr val="tx1">
                    <a:lumMod val="65000"/>
                    <a:lumOff val="35000"/>
                  </a:schemeClr>
                </a:solidFill>
              </a:rPr>
              <a:t>Van Dermyden Maddux Law Corporation</a:t>
            </a:r>
          </a:p>
        </p:txBody>
      </p:sp>
    </p:spTree>
    <p:extLst>
      <p:ext uri="{BB962C8B-B14F-4D97-AF65-F5344CB8AC3E}">
        <p14:creationId xmlns:p14="http://schemas.microsoft.com/office/powerpoint/2010/main" val="13122460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E95DDA-F5B2-4DCB-A1A8-E5DB3F8A510D}"/>
              </a:ext>
            </a:extLst>
          </p:cNvPr>
          <p:cNvSpPr>
            <a:spLocks noGrp="1"/>
          </p:cNvSpPr>
          <p:nvPr>
            <p:ph type="title"/>
          </p:nvPr>
        </p:nvSpPr>
        <p:spPr/>
        <p:txBody>
          <a:bodyPr/>
          <a:lstStyle/>
          <a:p>
            <a:pPr algn="ctr"/>
            <a:r>
              <a:rPr lang="en-US" sz="4000" b="1" dirty="0"/>
              <a:t>Case Study: </a:t>
            </a:r>
            <a:br>
              <a:rPr lang="en-US" sz="4000" b="1" dirty="0"/>
            </a:br>
            <a:r>
              <a:rPr lang="en-US" sz="4000" b="1" dirty="0"/>
              <a:t>What does Kelly have to gain?</a:t>
            </a:r>
            <a:endParaRPr lang="en-US" sz="4000" dirty="0"/>
          </a:p>
        </p:txBody>
      </p:sp>
      <p:sp>
        <p:nvSpPr>
          <p:cNvPr id="3" name="Content Placeholder 2">
            <a:extLst>
              <a:ext uri="{FF2B5EF4-FFF2-40B4-BE49-F238E27FC236}">
                <a16:creationId xmlns:a16="http://schemas.microsoft.com/office/drawing/2014/main" id="{1927107C-6FCD-4B0F-A1C1-7CD39B93A57D}"/>
              </a:ext>
            </a:extLst>
          </p:cNvPr>
          <p:cNvSpPr>
            <a:spLocks noGrp="1"/>
          </p:cNvSpPr>
          <p:nvPr>
            <p:ph idx="1"/>
          </p:nvPr>
        </p:nvSpPr>
        <p:spPr>
          <a:xfrm>
            <a:off x="701964" y="2560319"/>
            <a:ext cx="10972800" cy="3285053"/>
          </a:xfrm>
        </p:spPr>
        <p:txBody>
          <a:bodyPr/>
          <a:lstStyle/>
          <a:p>
            <a:pPr marL="0" indent="0" algn="ctr">
              <a:buNone/>
            </a:pPr>
            <a:r>
              <a:rPr lang="en-US" dirty="0">
                <a:solidFill>
                  <a:schemeClr val="tx1">
                    <a:lumMod val="65000"/>
                    <a:lumOff val="35000"/>
                  </a:schemeClr>
                </a:solidFill>
              </a:rPr>
              <a:t>One savvy journalist asked, “What possible incentive would Kelly have to lie about this long-ago sequence of events?”</a:t>
            </a:r>
          </a:p>
          <a:p>
            <a:endParaRPr lang="en-US" dirty="0"/>
          </a:p>
        </p:txBody>
      </p:sp>
      <p:sp>
        <p:nvSpPr>
          <p:cNvPr id="5" name="Slide Number Placeholder 4">
            <a:extLst>
              <a:ext uri="{FF2B5EF4-FFF2-40B4-BE49-F238E27FC236}">
                <a16:creationId xmlns:a16="http://schemas.microsoft.com/office/drawing/2014/main" id="{356C8BA4-7BB7-48DB-83DE-B2199DC221D3}"/>
              </a:ext>
            </a:extLst>
          </p:cNvPr>
          <p:cNvSpPr>
            <a:spLocks noGrp="1"/>
          </p:cNvSpPr>
          <p:nvPr>
            <p:ph type="sldNum" sz="quarter" idx="12"/>
          </p:nvPr>
        </p:nvSpPr>
        <p:spPr/>
        <p:txBody>
          <a:bodyPr/>
          <a:lstStyle/>
          <a:p>
            <a:fld id="{C6B746E3-6423-CD46-99CC-39E018922727}" type="slidenum">
              <a:rPr lang="en-US" smtClean="0"/>
              <a:pPr/>
              <a:t>31</a:t>
            </a:fld>
            <a:endParaRPr lang="en-US" dirty="0"/>
          </a:p>
        </p:txBody>
      </p:sp>
      <p:sp>
        <p:nvSpPr>
          <p:cNvPr id="6" name="Rectangle 5">
            <a:extLst>
              <a:ext uri="{FF2B5EF4-FFF2-40B4-BE49-F238E27FC236}">
                <a16:creationId xmlns:a16="http://schemas.microsoft.com/office/drawing/2014/main" id="{E23A846D-6C58-4CAA-9B26-C5C97C2C9D45}"/>
              </a:ext>
            </a:extLst>
          </p:cNvPr>
          <p:cNvSpPr/>
          <p:nvPr/>
        </p:nvSpPr>
        <p:spPr>
          <a:xfrm>
            <a:off x="121920" y="6369150"/>
            <a:ext cx="6096000" cy="307777"/>
          </a:xfrm>
          <a:prstGeom prst="rect">
            <a:avLst/>
          </a:prstGeom>
        </p:spPr>
        <p:txBody>
          <a:bodyPr>
            <a:spAutoFit/>
          </a:bodyPr>
          <a:lstStyle/>
          <a:p>
            <a:pPr lvl="0">
              <a:defRPr/>
            </a:pPr>
            <a:r>
              <a:rPr lang="en-US" sz="1400" dirty="0">
                <a:solidFill>
                  <a:schemeClr val="tx1">
                    <a:lumMod val="65000"/>
                    <a:lumOff val="35000"/>
                  </a:schemeClr>
                </a:solidFill>
              </a:rPr>
              <a:t>2019 ©</a:t>
            </a:r>
            <a:r>
              <a:rPr lang="en-US" sz="1400" dirty="0"/>
              <a:t> </a:t>
            </a:r>
            <a:r>
              <a:rPr lang="en-US" sz="1400" dirty="0">
                <a:solidFill>
                  <a:schemeClr val="tx1">
                    <a:lumMod val="65000"/>
                    <a:lumOff val="35000"/>
                  </a:schemeClr>
                </a:solidFill>
              </a:rPr>
              <a:t>Van Dermyden Maddux Law Corporation</a:t>
            </a:r>
          </a:p>
        </p:txBody>
      </p:sp>
    </p:spTree>
    <p:extLst>
      <p:ext uri="{BB962C8B-B14F-4D97-AF65-F5344CB8AC3E}">
        <p14:creationId xmlns:p14="http://schemas.microsoft.com/office/powerpoint/2010/main" val="373367093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AE765E-C046-4BD4-B732-7492C1D35A5A}"/>
              </a:ext>
            </a:extLst>
          </p:cNvPr>
          <p:cNvSpPr>
            <a:spLocks noGrp="1"/>
          </p:cNvSpPr>
          <p:nvPr>
            <p:ph type="title"/>
          </p:nvPr>
        </p:nvSpPr>
        <p:spPr/>
        <p:txBody>
          <a:bodyPr/>
          <a:lstStyle/>
          <a:p>
            <a:pPr algn="ctr"/>
            <a:r>
              <a:rPr lang="en-US" b="1" dirty="0"/>
              <a:t>Sample Analysis</a:t>
            </a:r>
            <a:endParaRPr lang="en-US" dirty="0"/>
          </a:p>
        </p:txBody>
      </p:sp>
      <p:sp>
        <p:nvSpPr>
          <p:cNvPr id="3" name="Content Placeholder 2">
            <a:extLst>
              <a:ext uri="{FF2B5EF4-FFF2-40B4-BE49-F238E27FC236}">
                <a16:creationId xmlns:a16="http://schemas.microsoft.com/office/drawing/2014/main" id="{3A806FC8-40E1-4FC0-880D-B256C3EA589B}"/>
              </a:ext>
            </a:extLst>
          </p:cNvPr>
          <p:cNvSpPr>
            <a:spLocks noGrp="1"/>
          </p:cNvSpPr>
          <p:nvPr>
            <p:ph idx="1"/>
          </p:nvPr>
        </p:nvSpPr>
        <p:spPr>
          <a:xfrm>
            <a:off x="1589649" y="1955409"/>
            <a:ext cx="9158068" cy="3889964"/>
          </a:xfrm>
        </p:spPr>
        <p:txBody>
          <a:bodyPr/>
          <a:lstStyle/>
          <a:p>
            <a:pPr marL="0" indent="0">
              <a:buNone/>
            </a:pPr>
            <a:r>
              <a:rPr lang="en-US" sz="2800" dirty="0">
                <a:solidFill>
                  <a:schemeClr val="tx1">
                    <a:lumMod val="65000"/>
                    <a:lumOff val="35000"/>
                  </a:schemeClr>
                </a:solidFill>
              </a:rPr>
              <a:t>Ms. Kelly has no clear motive to fabricate her account. While Ms. Carlson may have motive to exaggerate her account to promote her book sales, Ms. Kelly has no known similar motive. If anything, Ms. Kelly stands to suffer damage to her reputation and credibility by raising allegations against Mr. Ailes that are several years old. Her willingness to raise a complaint in spite of those risks to her career makes her account more credible.</a:t>
            </a:r>
          </a:p>
          <a:p>
            <a:pPr marL="0" indent="0">
              <a:buNone/>
            </a:pPr>
            <a:endParaRPr lang="en-US" dirty="0"/>
          </a:p>
        </p:txBody>
      </p:sp>
      <p:sp>
        <p:nvSpPr>
          <p:cNvPr id="5" name="Slide Number Placeholder 4">
            <a:extLst>
              <a:ext uri="{FF2B5EF4-FFF2-40B4-BE49-F238E27FC236}">
                <a16:creationId xmlns:a16="http://schemas.microsoft.com/office/drawing/2014/main" id="{6BE504DE-BB83-4AB0-89A9-28B661843471}"/>
              </a:ext>
            </a:extLst>
          </p:cNvPr>
          <p:cNvSpPr>
            <a:spLocks noGrp="1"/>
          </p:cNvSpPr>
          <p:nvPr>
            <p:ph type="sldNum" sz="quarter" idx="12"/>
          </p:nvPr>
        </p:nvSpPr>
        <p:spPr/>
        <p:txBody>
          <a:bodyPr/>
          <a:lstStyle/>
          <a:p>
            <a:fld id="{C6B746E3-6423-CD46-99CC-39E018922727}" type="slidenum">
              <a:rPr lang="en-US" smtClean="0"/>
              <a:pPr/>
              <a:t>32</a:t>
            </a:fld>
            <a:endParaRPr lang="en-US" dirty="0"/>
          </a:p>
        </p:txBody>
      </p:sp>
      <p:sp>
        <p:nvSpPr>
          <p:cNvPr id="6" name="Rectangle 5">
            <a:extLst>
              <a:ext uri="{FF2B5EF4-FFF2-40B4-BE49-F238E27FC236}">
                <a16:creationId xmlns:a16="http://schemas.microsoft.com/office/drawing/2014/main" id="{1D1DADBF-4BE5-4DF8-BD8C-2F3AF9D1A99C}"/>
              </a:ext>
            </a:extLst>
          </p:cNvPr>
          <p:cNvSpPr/>
          <p:nvPr/>
        </p:nvSpPr>
        <p:spPr>
          <a:xfrm>
            <a:off x="121920" y="6369150"/>
            <a:ext cx="6096000" cy="307777"/>
          </a:xfrm>
          <a:prstGeom prst="rect">
            <a:avLst/>
          </a:prstGeom>
        </p:spPr>
        <p:txBody>
          <a:bodyPr>
            <a:spAutoFit/>
          </a:bodyPr>
          <a:lstStyle/>
          <a:p>
            <a:pPr lvl="0">
              <a:defRPr/>
            </a:pPr>
            <a:r>
              <a:rPr lang="en-US" sz="1400" dirty="0">
                <a:solidFill>
                  <a:schemeClr val="tx1">
                    <a:lumMod val="65000"/>
                    <a:lumOff val="35000"/>
                  </a:schemeClr>
                </a:solidFill>
              </a:rPr>
              <a:t>2019 ©</a:t>
            </a:r>
            <a:r>
              <a:rPr lang="en-US" sz="1400" dirty="0"/>
              <a:t> </a:t>
            </a:r>
            <a:r>
              <a:rPr lang="en-US" sz="1400" dirty="0">
                <a:solidFill>
                  <a:schemeClr val="tx1">
                    <a:lumMod val="65000"/>
                    <a:lumOff val="35000"/>
                  </a:schemeClr>
                </a:solidFill>
              </a:rPr>
              <a:t>Van Dermyden Maddux Law Corporation</a:t>
            </a:r>
          </a:p>
        </p:txBody>
      </p:sp>
    </p:spTree>
    <p:extLst>
      <p:ext uri="{BB962C8B-B14F-4D97-AF65-F5344CB8AC3E}">
        <p14:creationId xmlns:p14="http://schemas.microsoft.com/office/powerpoint/2010/main" val="427365424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A04A14-32B1-42D2-98B5-A85658AF50AA}"/>
              </a:ext>
            </a:extLst>
          </p:cNvPr>
          <p:cNvSpPr>
            <a:spLocks noGrp="1"/>
          </p:cNvSpPr>
          <p:nvPr>
            <p:ph type="title"/>
          </p:nvPr>
        </p:nvSpPr>
        <p:spPr/>
        <p:txBody>
          <a:bodyPr/>
          <a:lstStyle/>
          <a:p>
            <a:pPr algn="ctr"/>
            <a:r>
              <a:rPr lang="en-US" b="1" dirty="0"/>
              <a:t>What does he gain?</a:t>
            </a:r>
            <a:endParaRPr lang="en-US" dirty="0"/>
          </a:p>
        </p:txBody>
      </p:sp>
      <p:sp>
        <p:nvSpPr>
          <p:cNvPr id="3" name="Content Placeholder 2">
            <a:extLst>
              <a:ext uri="{FF2B5EF4-FFF2-40B4-BE49-F238E27FC236}">
                <a16:creationId xmlns:a16="http://schemas.microsoft.com/office/drawing/2014/main" id="{4687FDE4-EED0-4E25-B0E8-3589CBAA2DA5}"/>
              </a:ext>
            </a:extLst>
          </p:cNvPr>
          <p:cNvSpPr>
            <a:spLocks noGrp="1"/>
          </p:cNvSpPr>
          <p:nvPr>
            <p:ph idx="1"/>
          </p:nvPr>
        </p:nvSpPr>
        <p:spPr>
          <a:xfrm>
            <a:off x="1772529" y="2419643"/>
            <a:ext cx="9129934" cy="3425729"/>
          </a:xfrm>
        </p:spPr>
        <p:txBody>
          <a:bodyPr/>
          <a:lstStyle/>
          <a:p>
            <a:pPr>
              <a:buFont typeface="Arial" panose="020B0604020202020204" pitchFamily="34" charset="0"/>
              <a:buChar char="•"/>
            </a:pPr>
            <a:r>
              <a:rPr lang="en-US" dirty="0">
                <a:solidFill>
                  <a:schemeClr val="tx1">
                    <a:lumMod val="65000"/>
                    <a:lumOff val="35000"/>
                  </a:schemeClr>
                </a:solidFill>
              </a:rPr>
              <a:t>The respondent almost always has a motive to lie.</a:t>
            </a:r>
          </a:p>
          <a:p>
            <a:pPr marL="0" indent="0">
              <a:buNone/>
            </a:pPr>
            <a:endParaRPr lang="en-US" dirty="0">
              <a:solidFill>
                <a:schemeClr val="tx1">
                  <a:lumMod val="65000"/>
                  <a:lumOff val="35000"/>
                </a:schemeClr>
              </a:solidFill>
            </a:endParaRPr>
          </a:p>
          <a:p>
            <a:pPr>
              <a:buFont typeface="Arial" panose="020B0604020202020204" pitchFamily="34" charset="0"/>
              <a:buChar char="•"/>
            </a:pPr>
            <a:r>
              <a:rPr lang="en-US" dirty="0">
                <a:solidFill>
                  <a:schemeClr val="tx1">
                    <a:lumMod val="65000"/>
                    <a:lumOff val="35000"/>
                  </a:schemeClr>
                </a:solidFill>
              </a:rPr>
              <a:t>How much weight do we give the respondent’s denials?</a:t>
            </a:r>
          </a:p>
          <a:p>
            <a:endParaRPr lang="en-US" dirty="0"/>
          </a:p>
        </p:txBody>
      </p:sp>
      <p:sp>
        <p:nvSpPr>
          <p:cNvPr id="5" name="Slide Number Placeholder 4">
            <a:extLst>
              <a:ext uri="{FF2B5EF4-FFF2-40B4-BE49-F238E27FC236}">
                <a16:creationId xmlns:a16="http://schemas.microsoft.com/office/drawing/2014/main" id="{BB452D55-C086-466A-B897-75CEE7F3A4A6}"/>
              </a:ext>
            </a:extLst>
          </p:cNvPr>
          <p:cNvSpPr>
            <a:spLocks noGrp="1"/>
          </p:cNvSpPr>
          <p:nvPr>
            <p:ph type="sldNum" sz="quarter" idx="12"/>
          </p:nvPr>
        </p:nvSpPr>
        <p:spPr/>
        <p:txBody>
          <a:bodyPr/>
          <a:lstStyle/>
          <a:p>
            <a:fld id="{C6B746E3-6423-CD46-99CC-39E018922727}" type="slidenum">
              <a:rPr lang="en-US" smtClean="0"/>
              <a:pPr/>
              <a:t>33</a:t>
            </a:fld>
            <a:endParaRPr lang="en-US" dirty="0"/>
          </a:p>
        </p:txBody>
      </p:sp>
      <p:sp>
        <p:nvSpPr>
          <p:cNvPr id="6" name="Rectangle 5">
            <a:extLst>
              <a:ext uri="{FF2B5EF4-FFF2-40B4-BE49-F238E27FC236}">
                <a16:creationId xmlns:a16="http://schemas.microsoft.com/office/drawing/2014/main" id="{3D579AAF-06C7-4032-A2F6-B2170C437C61}"/>
              </a:ext>
            </a:extLst>
          </p:cNvPr>
          <p:cNvSpPr/>
          <p:nvPr/>
        </p:nvSpPr>
        <p:spPr>
          <a:xfrm>
            <a:off x="121920" y="6369150"/>
            <a:ext cx="6096000" cy="307777"/>
          </a:xfrm>
          <a:prstGeom prst="rect">
            <a:avLst/>
          </a:prstGeom>
        </p:spPr>
        <p:txBody>
          <a:bodyPr wrap="square">
            <a:spAutoFit/>
          </a:bodyPr>
          <a:lstStyle/>
          <a:p>
            <a:pPr lvl="0">
              <a:defRPr/>
            </a:pPr>
            <a:r>
              <a:rPr lang="en-US" sz="1400" dirty="0">
                <a:solidFill>
                  <a:schemeClr val="tx1">
                    <a:lumMod val="65000"/>
                    <a:lumOff val="35000"/>
                  </a:schemeClr>
                </a:solidFill>
              </a:rPr>
              <a:t>2019 ©</a:t>
            </a:r>
            <a:r>
              <a:rPr lang="en-US" sz="1400" dirty="0"/>
              <a:t> </a:t>
            </a:r>
            <a:r>
              <a:rPr lang="en-US" sz="1400" dirty="0">
                <a:solidFill>
                  <a:schemeClr val="tx1">
                    <a:lumMod val="65000"/>
                    <a:lumOff val="35000"/>
                  </a:schemeClr>
                </a:solidFill>
              </a:rPr>
              <a:t>Van Dermyden Maddux Law Corporation</a:t>
            </a:r>
          </a:p>
        </p:txBody>
      </p:sp>
    </p:spTree>
    <p:extLst>
      <p:ext uri="{BB962C8B-B14F-4D97-AF65-F5344CB8AC3E}">
        <p14:creationId xmlns:p14="http://schemas.microsoft.com/office/powerpoint/2010/main" val="34910257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2C398-31A9-4609-9463-3DB227C9855C}"/>
              </a:ext>
            </a:extLst>
          </p:cNvPr>
          <p:cNvSpPr>
            <a:spLocks noGrp="1"/>
          </p:cNvSpPr>
          <p:nvPr>
            <p:ph type="title"/>
          </p:nvPr>
        </p:nvSpPr>
        <p:spPr/>
        <p:txBody>
          <a:bodyPr/>
          <a:lstStyle/>
          <a:p>
            <a:pPr algn="ctr"/>
            <a:r>
              <a:rPr lang="en-US" sz="4000" b="1" dirty="0"/>
              <a:t>Credibility Factors: Reputation for Veracity or Deceit</a:t>
            </a:r>
            <a:endParaRPr lang="en-US" sz="4000" dirty="0"/>
          </a:p>
        </p:txBody>
      </p:sp>
      <p:sp>
        <p:nvSpPr>
          <p:cNvPr id="3" name="Content Placeholder 2">
            <a:extLst>
              <a:ext uri="{FF2B5EF4-FFF2-40B4-BE49-F238E27FC236}">
                <a16:creationId xmlns:a16="http://schemas.microsoft.com/office/drawing/2014/main" id="{511ACA67-4953-4D6D-B935-1F889D3CC016}"/>
              </a:ext>
            </a:extLst>
          </p:cNvPr>
          <p:cNvSpPr>
            <a:spLocks noGrp="1"/>
          </p:cNvSpPr>
          <p:nvPr>
            <p:ph idx="1"/>
          </p:nvPr>
        </p:nvSpPr>
        <p:spPr>
          <a:xfrm>
            <a:off x="609600" y="2940147"/>
            <a:ext cx="9842695" cy="2905225"/>
          </a:xfrm>
        </p:spPr>
        <p:txBody>
          <a:bodyPr/>
          <a:lstStyle/>
          <a:p>
            <a:pPr lvl="1">
              <a:buFont typeface="Arial" panose="020B0604020202020204" pitchFamily="34" charset="0"/>
              <a:buChar char="•"/>
            </a:pPr>
            <a:r>
              <a:rPr lang="en-US" sz="2600" dirty="0">
                <a:solidFill>
                  <a:schemeClr val="tx1">
                    <a:lumMod val="65000"/>
                    <a:lumOff val="35000"/>
                  </a:schemeClr>
                </a:solidFill>
              </a:rPr>
              <a:t>What is the basis for reputation?</a:t>
            </a:r>
          </a:p>
          <a:p>
            <a:pPr lvl="1">
              <a:spcBef>
                <a:spcPts val="1800"/>
              </a:spcBef>
              <a:buFont typeface="Arial" panose="020B0604020202020204" pitchFamily="34" charset="0"/>
              <a:buChar char="•"/>
            </a:pPr>
            <a:r>
              <a:rPr lang="en-US" sz="2600" dirty="0">
                <a:solidFill>
                  <a:schemeClr val="tx1">
                    <a:lumMod val="65000"/>
                    <a:lumOff val="35000"/>
                  </a:schemeClr>
                </a:solidFill>
              </a:rPr>
              <a:t>Consider the source and reliability.</a:t>
            </a:r>
          </a:p>
          <a:p>
            <a:pPr lvl="1">
              <a:spcBef>
                <a:spcPts val="1800"/>
              </a:spcBef>
              <a:buFont typeface="Arial" panose="020B0604020202020204" pitchFamily="34" charset="0"/>
              <a:buChar char="•"/>
            </a:pPr>
            <a:r>
              <a:rPr lang="en-US" sz="2600" dirty="0">
                <a:solidFill>
                  <a:schemeClr val="tx1">
                    <a:lumMod val="65000"/>
                    <a:lumOff val="35000"/>
                  </a:schemeClr>
                </a:solidFill>
              </a:rPr>
              <a:t>Consider similarity to current situation.</a:t>
            </a:r>
          </a:p>
          <a:p>
            <a:endParaRPr lang="en-US" dirty="0"/>
          </a:p>
        </p:txBody>
      </p:sp>
      <p:sp>
        <p:nvSpPr>
          <p:cNvPr id="5" name="Slide Number Placeholder 4">
            <a:extLst>
              <a:ext uri="{FF2B5EF4-FFF2-40B4-BE49-F238E27FC236}">
                <a16:creationId xmlns:a16="http://schemas.microsoft.com/office/drawing/2014/main" id="{62EB72F4-AB21-4F4E-98EE-AD21A14BE201}"/>
              </a:ext>
            </a:extLst>
          </p:cNvPr>
          <p:cNvSpPr>
            <a:spLocks noGrp="1"/>
          </p:cNvSpPr>
          <p:nvPr>
            <p:ph type="sldNum" sz="quarter" idx="12"/>
          </p:nvPr>
        </p:nvSpPr>
        <p:spPr/>
        <p:txBody>
          <a:bodyPr/>
          <a:lstStyle/>
          <a:p>
            <a:fld id="{C6B746E3-6423-CD46-99CC-39E018922727}" type="slidenum">
              <a:rPr lang="en-US" smtClean="0"/>
              <a:pPr/>
              <a:t>34</a:t>
            </a:fld>
            <a:endParaRPr lang="en-US" dirty="0"/>
          </a:p>
        </p:txBody>
      </p:sp>
      <p:pic>
        <p:nvPicPr>
          <p:cNvPr id="6" name="Picture 5">
            <a:extLst>
              <a:ext uri="{FF2B5EF4-FFF2-40B4-BE49-F238E27FC236}">
                <a16:creationId xmlns:a16="http://schemas.microsoft.com/office/drawing/2014/main" id="{2D3BFF97-C75F-422F-9D44-C6AE2B2176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09389" y="2489982"/>
            <a:ext cx="2638328" cy="2638328"/>
          </a:xfrm>
          <a:prstGeom prst="rect">
            <a:avLst/>
          </a:prstGeom>
        </p:spPr>
      </p:pic>
      <p:sp>
        <p:nvSpPr>
          <p:cNvPr id="7" name="Rectangle 6">
            <a:extLst>
              <a:ext uri="{FF2B5EF4-FFF2-40B4-BE49-F238E27FC236}">
                <a16:creationId xmlns:a16="http://schemas.microsoft.com/office/drawing/2014/main" id="{682CD5E3-75B9-48AB-8506-DB305C67FE1C}"/>
              </a:ext>
            </a:extLst>
          </p:cNvPr>
          <p:cNvSpPr/>
          <p:nvPr/>
        </p:nvSpPr>
        <p:spPr>
          <a:xfrm>
            <a:off x="121920" y="6369150"/>
            <a:ext cx="6096000" cy="307777"/>
          </a:xfrm>
          <a:prstGeom prst="rect">
            <a:avLst/>
          </a:prstGeom>
        </p:spPr>
        <p:txBody>
          <a:bodyPr>
            <a:spAutoFit/>
          </a:bodyPr>
          <a:lstStyle/>
          <a:p>
            <a:pPr lvl="0">
              <a:defRPr/>
            </a:pPr>
            <a:r>
              <a:rPr lang="en-US" sz="1400" dirty="0">
                <a:solidFill>
                  <a:schemeClr val="tx1">
                    <a:lumMod val="65000"/>
                    <a:lumOff val="35000"/>
                  </a:schemeClr>
                </a:solidFill>
              </a:rPr>
              <a:t>2019 ©</a:t>
            </a:r>
            <a:r>
              <a:rPr lang="en-US" sz="1400" dirty="0"/>
              <a:t> </a:t>
            </a:r>
            <a:r>
              <a:rPr lang="en-US" sz="1400" dirty="0">
                <a:solidFill>
                  <a:schemeClr val="tx1">
                    <a:lumMod val="65000"/>
                    <a:lumOff val="35000"/>
                  </a:schemeClr>
                </a:solidFill>
              </a:rPr>
              <a:t>Van Dermyden Maddux Law Corporation</a:t>
            </a:r>
          </a:p>
        </p:txBody>
      </p:sp>
    </p:spTree>
    <p:extLst>
      <p:ext uri="{BB962C8B-B14F-4D97-AF65-F5344CB8AC3E}">
        <p14:creationId xmlns:p14="http://schemas.microsoft.com/office/powerpoint/2010/main" val="148351839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1F2581-DAF3-44D7-8266-DA33EFE35729}"/>
              </a:ext>
            </a:extLst>
          </p:cNvPr>
          <p:cNvSpPr>
            <a:spLocks noGrp="1"/>
          </p:cNvSpPr>
          <p:nvPr>
            <p:ph type="title"/>
          </p:nvPr>
        </p:nvSpPr>
        <p:spPr/>
        <p:txBody>
          <a:bodyPr/>
          <a:lstStyle/>
          <a:p>
            <a:pPr algn="ctr"/>
            <a:r>
              <a:rPr lang="en-US" b="1" dirty="0">
                <a:latin typeface="Calibri" panose="020F0502020204030204" pitchFamily="34" charset="0"/>
              </a:rPr>
              <a:t>Watch For Deceptive Techniques</a:t>
            </a:r>
            <a:endParaRPr lang="en-US" dirty="0"/>
          </a:p>
        </p:txBody>
      </p:sp>
      <p:sp>
        <p:nvSpPr>
          <p:cNvPr id="3" name="Content Placeholder 2">
            <a:extLst>
              <a:ext uri="{FF2B5EF4-FFF2-40B4-BE49-F238E27FC236}">
                <a16:creationId xmlns:a16="http://schemas.microsoft.com/office/drawing/2014/main" id="{390794D0-8093-42F7-BFBC-03A0216D006B}"/>
              </a:ext>
            </a:extLst>
          </p:cNvPr>
          <p:cNvSpPr>
            <a:spLocks noGrp="1"/>
          </p:cNvSpPr>
          <p:nvPr>
            <p:ph sz="half" idx="1"/>
          </p:nvPr>
        </p:nvSpPr>
        <p:spPr>
          <a:xfrm>
            <a:off x="609600" y="1978023"/>
            <a:ext cx="5384800" cy="3965579"/>
          </a:xfrm>
        </p:spPr>
        <p:txBody>
          <a:bodyPr/>
          <a:lstStyle/>
          <a:p>
            <a:pPr>
              <a:spcBef>
                <a:spcPts val="600"/>
              </a:spcBef>
            </a:pPr>
            <a:r>
              <a:rPr lang="en-US" sz="2400" dirty="0">
                <a:solidFill>
                  <a:schemeClr val="tx1">
                    <a:lumMod val="65000"/>
                    <a:lumOff val="35000"/>
                  </a:schemeClr>
                </a:solidFill>
              </a:rPr>
              <a:t>Failure to answer</a:t>
            </a:r>
          </a:p>
          <a:p>
            <a:pPr>
              <a:spcBef>
                <a:spcPts val="600"/>
              </a:spcBef>
            </a:pPr>
            <a:r>
              <a:rPr lang="en-US" sz="2400" dirty="0">
                <a:solidFill>
                  <a:schemeClr val="tx1">
                    <a:lumMod val="65000"/>
                    <a:lumOff val="35000"/>
                  </a:schemeClr>
                </a:solidFill>
              </a:rPr>
              <a:t>Absence of specific denial</a:t>
            </a:r>
          </a:p>
          <a:p>
            <a:pPr>
              <a:spcBef>
                <a:spcPts val="600"/>
              </a:spcBef>
            </a:pPr>
            <a:r>
              <a:rPr lang="en-US" sz="2400" dirty="0">
                <a:solidFill>
                  <a:schemeClr val="tx1">
                    <a:lumMod val="65000"/>
                    <a:lumOff val="35000"/>
                  </a:schemeClr>
                </a:solidFill>
              </a:rPr>
              <a:t>Reluctance or refusal to answer</a:t>
            </a:r>
          </a:p>
          <a:p>
            <a:pPr>
              <a:spcBef>
                <a:spcPts val="600"/>
              </a:spcBef>
            </a:pPr>
            <a:r>
              <a:rPr lang="en-US" sz="2400" dirty="0">
                <a:solidFill>
                  <a:schemeClr val="tx1">
                    <a:lumMod val="65000"/>
                    <a:lumOff val="35000"/>
                  </a:schemeClr>
                </a:solidFill>
              </a:rPr>
              <a:t>Repeating the question</a:t>
            </a:r>
          </a:p>
          <a:p>
            <a:pPr>
              <a:spcBef>
                <a:spcPts val="600"/>
              </a:spcBef>
            </a:pPr>
            <a:r>
              <a:rPr lang="en-US" sz="2400" dirty="0" err="1">
                <a:solidFill>
                  <a:schemeClr val="tx1">
                    <a:lumMod val="65000"/>
                    <a:lumOff val="35000"/>
                  </a:schemeClr>
                </a:solidFill>
              </a:rPr>
              <a:t>Nonanswer</a:t>
            </a:r>
            <a:r>
              <a:rPr lang="en-US" sz="2400" dirty="0">
                <a:solidFill>
                  <a:schemeClr val="tx1">
                    <a:lumMod val="65000"/>
                    <a:lumOff val="35000"/>
                  </a:schemeClr>
                </a:solidFill>
              </a:rPr>
              <a:t> statements</a:t>
            </a:r>
          </a:p>
          <a:p>
            <a:pPr>
              <a:spcBef>
                <a:spcPts val="600"/>
              </a:spcBef>
            </a:pPr>
            <a:r>
              <a:rPr lang="en-US" sz="2400" dirty="0">
                <a:solidFill>
                  <a:schemeClr val="tx1">
                    <a:lumMod val="65000"/>
                    <a:lumOff val="35000"/>
                  </a:schemeClr>
                </a:solidFill>
              </a:rPr>
              <a:t>Attack mode</a:t>
            </a:r>
          </a:p>
          <a:p>
            <a:pPr>
              <a:spcBef>
                <a:spcPts val="600"/>
              </a:spcBef>
            </a:pPr>
            <a:r>
              <a:rPr lang="en-US" sz="2400" dirty="0">
                <a:solidFill>
                  <a:schemeClr val="tx1">
                    <a:lumMod val="65000"/>
                    <a:lumOff val="35000"/>
                  </a:schemeClr>
                </a:solidFill>
              </a:rPr>
              <a:t>Inappropriate questions</a:t>
            </a:r>
          </a:p>
          <a:p>
            <a:pPr>
              <a:spcBef>
                <a:spcPts val="600"/>
              </a:spcBef>
            </a:pPr>
            <a:r>
              <a:rPr lang="en-US" sz="2400" dirty="0">
                <a:solidFill>
                  <a:schemeClr val="tx1">
                    <a:lumMod val="65000"/>
                    <a:lumOff val="35000"/>
                  </a:schemeClr>
                </a:solidFill>
              </a:rPr>
              <a:t>Inappropriate level of politeness </a:t>
            </a:r>
          </a:p>
          <a:p>
            <a:pPr>
              <a:spcBef>
                <a:spcPts val="600"/>
              </a:spcBef>
            </a:pPr>
            <a:endParaRPr lang="en-US" dirty="0"/>
          </a:p>
          <a:p>
            <a:endParaRPr lang="en-US" dirty="0"/>
          </a:p>
        </p:txBody>
      </p:sp>
      <p:sp>
        <p:nvSpPr>
          <p:cNvPr id="4" name="Content Placeholder 3">
            <a:extLst>
              <a:ext uri="{FF2B5EF4-FFF2-40B4-BE49-F238E27FC236}">
                <a16:creationId xmlns:a16="http://schemas.microsoft.com/office/drawing/2014/main" id="{668FAEA7-E58D-4EFA-A952-D2A94EAC9E72}"/>
              </a:ext>
            </a:extLst>
          </p:cNvPr>
          <p:cNvSpPr>
            <a:spLocks noGrp="1"/>
          </p:cNvSpPr>
          <p:nvPr>
            <p:ph sz="half" idx="2"/>
          </p:nvPr>
        </p:nvSpPr>
        <p:spPr>
          <a:xfrm>
            <a:off x="6197600" y="1978023"/>
            <a:ext cx="5384800" cy="3965577"/>
          </a:xfrm>
        </p:spPr>
        <p:txBody>
          <a:bodyPr/>
          <a:lstStyle/>
          <a:p>
            <a:pPr>
              <a:spcBef>
                <a:spcPts val="600"/>
              </a:spcBef>
            </a:pPr>
            <a:r>
              <a:rPr lang="en-US" sz="2400" dirty="0">
                <a:solidFill>
                  <a:schemeClr val="tx1">
                    <a:lumMod val="65000"/>
                    <a:lumOff val="35000"/>
                  </a:schemeClr>
                </a:solidFill>
              </a:rPr>
              <a:t>Process or procedural complaints</a:t>
            </a:r>
          </a:p>
          <a:p>
            <a:pPr>
              <a:spcBef>
                <a:spcPts val="600"/>
              </a:spcBef>
            </a:pPr>
            <a:r>
              <a:rPr lang="en-US" sz="2400" dirty="0">
                <a:solidFill>
                  <a:schemeClr val="tx1">
                    <a:lumMod val="65000"/>
                    <a:lumOff val="35000"/>
                  </a:schemeClr>
                </a:solidFill>
              </a:rPr>
              <a:t>Referral statements</a:t>
            </a:r>
          </a:p>
          <a:p>
            <a:pPr>
              <a:spcBef>
                <a:spcPts val="600"/>
              </a:spcBef>
            </a:pPr>
            <a:r>
              <a:rPr lang="en-US" sz="2400" dirty="0">
                <a:solidFill>
                  <a:schemeClr val="tx1">
                    <a:lumMod val="65000"/>
                    <a:lumOff val="35000"/>
                  </a:schemeClr>
                </a:solidFill>
              </a:rPr>
              <a:t>Failure to understand a simple question </a:t>
            </a:r>
          </a:p>
          <a:p>
            <a:pPr>
              <a:spcBef>
                <a:spcPts val="600"/>
              </a:spcBef>
            </a:pPr>
            <a:r>
              <a:rPr lang="en-US" sz="2400" dirty="0">
                <a:solidFill>
                  <a:schemeClr val="tx1">
                    <a:lumMod val="65000"/>
                    <a:lumOff val="35000"/>
                  </a:schemeClr>
                </a:solidFill>
              </a:rPr>
              <a:t>Invoking religion </a:t>
            </a:r>
          </a:p>
          <a:p>
            <a:pPr>
              <a:spcBef>
                <a:spcPts val="600"/>
              </a:spcBef>
            </a:pPr>
            <a:r>
              <a:rPr lang="en-US" sz="2400" dirty="0">
                <a:solidFill>
                  <a:schemeClr val="tx1">
                    <a:lumMod val="65000"/>
                    <a:lumOff val="35000"/>
                  </a:schemeClr>
                </a:solidFill>
              </a:rPr>
              <a:t>Selective memory</a:t>
            </a:r>
          </a:p>
          <a:p>
            <a:pPr>
              <a:spcBef>
                <a:spcPts val="600"/>
              </a:spcBef>
            </a:pPr>
            <a:r>
              <a:rPr lang="en-US" sz="2400" dirty="0">
                <a:solidFill>
                  <a:schemeClr val="tx1">
                    <a:lumMod val="65000"/>
                    <a:lumOff val="35000"/>
                  </a:schemeClr>
                </a:solidFill>
              </a:rPr>
              <a:t>Qualifiers</a:t>
            </a:r>
          </a:p>
          <a:p>
            <a:pPr>
              <a:spcBef>
                <a:spcPts val="600"/>
              </a:spcBef>
            </a:pPr>
            <a:r>
              <a:rPr lang="en-US" sz="2400" dirty="0">
                <a:solidFill>
                  <a:schemeClr val="tx1">
                    <a:lumMod val="65000"/>
                    <a:lumOff val="35000"/>
                  </a:schemeClr>
                </a:solidFill>
              </a:rPr>
              <a:t>Convincing statements</a:t>
            </a:r>
          </a:p>
          <a:p>
            <a:endParaRPr lang="en-US" dirty="0"/>
          </a:p>
        </p:txBody>
      </p:sp>
      <p:sp>
        <p:nvSpPr>
          <p:cNvPr id="6" name="Slide Number Placeholder 5">
            <a:extLst>
              <a:ext uri="{FF2B5EF4-FFF2-40B4-BE49-F238E27FC236}">
                <a16:creationId xmlns:a16="http://schemas.microsoft.com/office/drawing/2014/main" id="{D8438527-C177-4F39-8A52-C6D51959C28B}"/>
              </a:ext>
            </a:extLst>
          </p:cNvPr>
          <p:cNvSpPr>
            <a:spLocks noGrp="1"/>
          </p:cNvSpPr>
          <p:nvPr>
            <p:ph type="sldNum" sz="quarter" idx="12"/>
          </p:nvPr>
        </p:nvSpPr>
        <p:spPr/>
        <p:txBody>
          <a:bodyPr/>
          <a:lstStyle/>
          <a:p>
            <a:fld id="{C6B746E3-6423-CD46-99CC-39E018922727}" type="slidenum">
              <a:rPr lang="en-US" smtClean="0"/>
              <a:pPr/>
              <a:t>35</a:t>
            </a:fld>
            <a:endParaRPr lang="en-US" dirty="0"/>
          </a:p>
        </p:txBody>
      </p:sp>
      <p:sp>
        <p:nvSpPr>
          <p:cNvPr id="7" name="Rectangle 6">
            <a:extLst>
              <a:ext uri="{FF2B5EF4-FFF2-40B4-BE49-F238E27FC236}">
                <a16:creationId xmlns:a16="http://schemas.microsoft.com/office/drawing/2014/main" id="{67622A81-39D1-48E8-AD23-8F67DEC11EB2}"/>
              </a:ext>
            </a:extLst>
          </p:cNvPr>
          <p:cNvSpPr/>
          <p:nvPr/>
        </p:nvSpPr>
        <p:spPr>
          <a:xfrm>
            <a:off x="121920" y="6369150"/>
            <a:ext cx="6096000" cy="307777"/>
          </a:xfrm>
          <a:prstGeom prst="rect">
            <a:avLst/>
          </a:prstGeom>
        </p:spPr>
        <p:txBody>
          <a:bodyPr>
            <a:spAutoFit/>
          </a:bodyPr>
          <a:lstStyle/>
          <a:p>
            <a:pPr lvl="0">
              <a:defRPr/>
            </a:pPr>
            <a:r>
              <a:rPr lang="en-US" sz="1400" dirty="0">
                <a:solidFill>
                  <a:schemeClr val="tx1">
                    <a:lumMod val="65000"/>
                    <a:lumOff val="35000"/>
                  </a:schemeClr>
                </a:solidFill>
              </a:rPr>
              <a:t>2019 ©</a:t>
            </a:r>
            <a:r>
              <a:rPr lang="en-US" sz="1400" dirty="0"/>
              <a:t> </a:t>
            </a:r>
            <a:r>
              <a:rPr lang="en-US" sz="1400" dirty="0">
                <a:solidFill>
                  <a:schemeClr val="tx1">
                    <a:lumMod val="65000"/>
                    <a:lumOff val="35000"/>
                  </a:schemeClr>
                </a:solidFill>
              </a:rPr>
              <a:t>Van Dermyden Maddux Law Corporation</a:t>
            </a:r>
          </a:p>
        </p:txBody>
      </p:sp>
    </p:spTree>
    <p:extLst>
      <p:ext uri="{BB962C8B-B14F-4D97-AF65-F5344CB8AC3E}">
        <p14:creationId xmlns:p14="http://schemas.microsoft.com/office/powerpoint/2010/main" val="144116451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BEE2D5-6D8B-4782-918B-8D7BEF14E4FE}"/>
              </a:ext>
            </a:extLst>
          </p:cNvPr>
          <p:cNvSpPr>
            <a:spLocks noGrp="1"/>
          </p:cNvSpPr>
          <p:nvPr>
            <p:ph type="title"/>
          </p:nvPr>
        </p:nvSpPr>
        <p:spPr/>
        <p:txBody>
          <a:bodyPr/>
          <a:lstStyle/>
          <a:p>
            <a:pPr algn="ctr"/>
            <a:r>
              <a:rPr lang="en-US" sz="4000" b="1" dirty="0">
                <a:cs typeface="Arial" charset="0"/>
              </a:rPr>
              <a:t>Misinformation vs. Intentional Deception</a:t>
            </a:r>
            <a:endParaRPr lang="en-US" sz="4000" dirty="0"/>
          </a:p>
        </p:txBody>
      </p:sp>
      <p:sp>
        <p:nvSpPr>
          <p:cNvPr id="3" name="Content Placeholder 2">
            <a:extLst>
              <a:ext uri="{FF2B5EF4-FFF2-40B4-BE49-F238E27FC236}">
                <a16:creationId xmlns:a16="http://schemas.microsoft.com/office/drawing/2014/main" id="{D1227C39-672E-4ECF-8983-5FA469F4CC0C}"/>
              </a:ext>
            </a:extLst>
          </p:cNvPr>
          <p:cNvSpPr>
            <a:spLocks noGrp="1"/>
          </p:cNvSpPr>
          <p:nvPr>
            <p:ph idx="1"/>
          </p:nvPr>
        </p:nvSpPr>
        <p:spPr>
          <a:xfrm>
            <a:off x="984738" y="2067951"/>
            <a:ext cx="9889588" cy="3777421"/>
          </a:xfrm>
        </p:spPr>
        <p:txBody>
          <a:bodyPr/>
          <a:lstStyle/>
          <a:p>
            <a:pPr marL="0" indent="0">
              <a:buNone/>
            </a:pPr>
            <a:r>
              <a:rPr lang="en-US" altLang="en-US" sz="2800" dirty="0">
                <a:solidFill>
                  <a:schemeClr val="tx1">
                    <a:lumMod val="65000"/>
                    <a:lumOff val="35000"/>
                  </a:schemeClr>
                </a:solidFill>
                <a:cs typeface="Arial" charset="0"/>
              </a:rPr>
              <a:t>Key Questions for Investigators:</a:t>
            </a:r>
          </a:p>
          <a:p>
            <a:pPr marL="1138238">
              <a:spcBef>
                <a:spcPts val="2400"/>
              </a:spcBef>
              <a:buFont typeface="Arial" panose="020B0604020202020204" pitchFamily="34" charset="0"/>
              <a:buChar char="•"/>
            </a:pPr>
            <a:r>
              <a:rPr lang="en-US" altLang="en-US" sz="2800" dirty="0">
                <a:solidFill>
                  <a:schemeClr val="tx1">
                    <a:lumMod val="65000"/>
                    <a:lumOff val="35000"/>
                  </a:schemeClr>
                </a:solidFill>
                <a:cs typeface="Arial" charset="0"/>
              </a:rPr>
              <a:t>Is the witness telling the truth from his or her own point of view? </a:t>
            </a:r>
          </a:p>
          <a:p>
            <a:pPr marL="1138238">
              <a:spcBef>
                <a:spcPts val="2400"/>
              </a:spcBef>
              <a:buFont typeface="Arial" panose="020B0604020202020204" pitchFamily="34" charset="0"/>
              <a:buChar char="•"/>
            </a:pPr>
            <a:r>
              <a:rPr lang="en-US" altLang="en-US" sz="2800" dirty="0">
                <a:solidFill>
                  <a:schemeClr val="tx1">
                    <a:lumMod val="65000"/>
                    <a:lumOff val="35000"/>
                  </a:schemeClr>
                </a:solidFill>
                <a:cs typeface="Arial" charset="0"/>
              </a:rPr>
              <a:t>Is the witness’ testimony objectively verifiable?</a:t>
            </a:r>
          </a:p>
          <a:p>
            <a:pPr marL="1138238">
              <a:spcBef>
                <a:spcPts val="2400"/>
              </a:spcBef>
              <a:buFont typeface="Arial" panose="020B0604020202020204" pitchFamily="34" charset="0"/>
              <a:buChar char="•"/>
            </a:pPr>
            <a:r>
              <a:rPr lang="en-US" sz="2800" dirty="0">
                <a:solidFill>
                  <a:schemeClr val="tx1">
                    <a:lumMod val="65000"/>
                    <a:lumOff val="35000"/>
                  </a:schemeClr>
                </a:solidFill>
                <a:cs typeface="Arial" charset="0"/>
              </a:rPr>
              <a:t>Does everyone lie? </a:t>
            </a:r>
            <a:endParaRPr lang="en-US" sz="2800" dirty="0">
              <a:solidFill>
                <a:schemeClr val="tx1">
                  <a:lumMod val="65000"/>
                  <a:lumOff val="35000"/>
                </a:schemeClr>
              </a:solidFill>
            </a:endParaRPr>
          </a:p>
          <a:p>
            <a:pPr marL="0" indent="0">
              <a:buNone/>
            </a:pPr>
            <a:endParaRPr lang="en-US" dirty="0"/>
          </a:p>
        </p:txBody>
      </p:sp>
      <p:sp>
        <p:nvSpPr>
          <p:cNvPr id="5" name="Slide Number Placeholder 4">
            <a:extLst>
              <a:ext uri="{FF2B5EF4-FFF2-40B4-BE49-F238E27FC236}">
                <a16:creationId xmlns:a16="http://schemas.microsoft.com/office/drawing/2014/main" id="{D91C0F0E-2C79-4727-BBC9-146EBBF00882}"/>
              </a:ext>
            </a:extLst>
          </p:cNvPr>
          <p:cNvSpPr>
            <a:spLocks noGrp="1"/>
          </p:cNvSpPr>
          <p:nvPr>
            <p:ph type="sldNum" sz="quarter" idx="12"/>
          </p:nvPr>
        </p:nvSpPr>
        <p:spPr/>
        <p:txBody>
          <a:bodyPr/>
          <a:lstStyle/>
          <a:p>
            <a:fld id="{C6B746E3-6423-CD46-99CC-39E018922727}" type="slidenum">
              <a:rPr lang="en-US" smtClean="0"/>
              <a:pPr/>
              <a:t>36</a:t>
            </a:fld>
            <a:endParaRPr lang="en-US" dirty="0"/>
          </a:p>
        </p:txBody>
      </p:sp>
      <p:sp>
        <p:nvSpPr>
          <p:cNvPr id="6" name="Rectangle 5">
            <a:extLst>
              <a:ext uri="{FF2B5EF4-FFF2-40B4-BE49-F238E27FC236}">
                <a16:creationId xmlns:a16="http://schemas.microsoft.com/office/drawing/2014/main" id="{FA7A8C4F-B403-4DFC-AEBF-2471CC775795}"/>
              </a:ext>
            </a:extLst>
          </p:cNvPr>
          <p:cNvSpPr/>
          <p:nvPr/>
        </p:nvSpPr>
        <p:spPr>
          <a:xfrm>
            <a:off x="121920" y="6369150"/>
            <a:ext cx="6096000" cy="307777"/>
          </a:xfrm>
          <a:prstGeom prst="rect">
            <a:avLst/>
          </a:prstGeom>
        </p:spPr>
        <p:txBody>
          <a:bodyPr>
            <a:spAutoFit/>
          </a:bodyPr>
          <a:lstStyle/>
          <a:p>
            <a:pPr lvl="0">
              <a:defRPr/>
            </a:pPr>
            <a:r>
              <a:rPr lang="en-US" sz="1400" dirty="0">
                <a:solidFill>
                  <a:schemeClr val="tx1">
                    <a:lumMod val="65000"/>
                    <a:lumOff val="35000"/>
                  </a:schemeClr>
                </a:solidFill>
              </a:rPr>
              <a:t>2019 ©</a:t>
            </a:r>
            <a:r>
              <a:rPr lang="en-US" sz="1400" dirty="0"/>
              <a:t> </a:t>
            </a:r>
            <a:r>
              <a:rPr lang="en-US" sz="1400" dirty="0">
                <a:solidFill>
                  <a:schemeClr val="tx1">
                    <a:lumMod val="65000"/>
                    <a:lumOff val="35000"/>
                  </a:schemeClr>
                </a:solidFill>
              </a:rPr>
              <a:t>Van Dermyden Maddux Law Corporation</a:t>
            </a:r>
          </a:p>
        </p:txBody>
      </p:sp>
    </p:spTree>
    <p:extLst>
      <p:ext uri="{BB962C8B-B14F-4D97-AF65-F5344CB8AC3E}">
        <p14:creationId xmlns:p14="http://schemas.microsoft.com/office/powerpoint/2010/main" val="161245343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5BA6FC-2133-44C5-AA82-93F2C2EB1756}"/>
              </a:ext>
            </a:extLst>
          </p:cNvPr>
          <p:cNvSpPr>
            <a:spLocks noGrp="1"/>
          </p:cNvSpPr>
          <p:nvPr>
            <p:ph type="title"/>
          </p:nvPr>
        </p:nvSpPr>
        <p:spPr/>
        <p:txBody>
          <a:bodyPr/>
          <a:lstStyle/>
          <a:p>
            <a:pPr algn="ctr"/>
            <a:r>
              <a:rPr lang="en-US" sz="3600" b="1" dirty="0"/>
              <a:t>Credibility Factors: Manner of Responding to Questions</a:t>
            </a:r>
            <a:endParaRPr lang="en-US" sz="3600" dirty="0"/>
          </a:p>
        </p:txBody>
      </p:sp>
      <p:sp>
        <p:nvSpPr>
          <p:cNvPr id="3" name="Content Placeholder 2">
            <a:extLst>
              <a:ext uri="{FF2B5EF4-FFF2-40B4-BE49-F238E27FC236}">
                <a16:creationId xmlns:a16="http://schemas.microsoft.com/office/drawing/2014/main" id="{B5A4539D-27A5-4EB8-8629-7088BE4AB2B2}"/>
              </a:ext>
            </a:extLst>
          </p:cNvPr>
          <p:cNvSpPr>
            <a:spLocks noGrp="1"/>
          </p:cNvSpPr>
          <p:nvPr>
            <p:ph idx="1"/>
          </p:nvPr>
        </p:nvSpPr>
        <p:spPr>
          <a:xfrm>
            <a:off x="2082018" y="1941341"/>
            <a:ext cx="8426548" cy="4051495"/>
          </a:xfrm>
        </p:spPr>
        <p:txBody>
          <a:bodyPr/>
          <a:lstStyle/>
          <a:p>
            <a:pPr>
              <a:lnSpc>
                <a:spcPct val="90000"/>
              </a:lnSpc>
              <a:spcBef>
                <a:spcPts val="1800"/>
              </a:spcBef>
            </a:pPr>
            <a:r>
              <a:rPr lang="en-US" sz="2600" dirty="0">
                <a:solidFill>
                  <a:schemeClr val="tx1">
                    <a:lumMod val="65000"/>
                    <a:lumOff val="35000"/>
                  </a:schemeClr>
                </a:solidFill>
              </a:rPr>
              <a:t>“The 3 Strikes Rule” </a:t>
            </a:r>
          </a:p>
          <a:p>
            <a:pPr lvl="1">
              <a:spcBef>
                <a:spcPts val="900"/>
              </a:spcBef>
              <a:buSzPct val="75000"/>
              <a:buFont typeface="Wingdings" panose="05000000000000000000" pitchFamily="2" charset="2"/>
              <a:buChar char="§"/>
              <a:tabLst>
                <a:tab pos="1258888" algn="l"/>
              </a:tabLst>
            </a:pPr>
            <a:r>
              <a:rPr lang="en-US" sz="2600" dirty="0">
                <a:solidFill>
                  <a:schemeClr val="tx1">
                    <a:lumMod val="65000"/>
                    <a:lumOff val="35000"/>
                  </a:schemeClr>
                </a:solidFill>
              </a:rPr>
              <a:t>Q:	Did you kiss Emily?</a:t>
            </a:r>
          </a:p>
          <a:p>
            <a:pPr lvl="1">
              <a:spcBef>
                <a:spcPts val="900"/>
              </a:spcBef>
              <a:buSzPct val="75000"/>
              <a:buFont typeface="Wingdings" panose="05000000000000000000" pitchFamily="2" charset="2"/>
              <a:buChar char="§"/>
              <a:tabLst>
                <a:tab pos="1258888" algn="l"/>
              </a:tabLst>
            </a:pPr>
            <a:r>
              <a:rPr lang="en-US" sz="2600" dirty="0">
                <a:solidFill>
                  <a:schemeClr val="tx1">
                    <a:lumMod val="65000"/>
                    <a:lumOff val="35000"/>
                  </a:schemeClr>
                </a:solidFill>
              </a:rPr>
              <a:t>A:	I’m a married man.</a:t>
            </a:r>
          </a:p>
          <a:p>
            <a:pPr lvl="1">
              <a:spcBef>
                <a:spcPts val="900"/>
              </a:spcBef>
              <a:buSzPct val="75000"/>
              <a:buFont typeface="Wingdings" panose="05000000000000000000" pitchFamily="2" charset="2"/>
              <a:buChar char="§"/>
              <a:tabLst>
                <a:tab pos="1258888" algn="l"/>
              </a:tabLst>
            </a:pPr>
            <a:r>
              <a:rPr lang="en-US" sz="2600" dirty="0">
                <a:solidFill>
                  <a:schemeClr val="tx1">
                    <a:lumMod val="65000"/>
                    <a:lumOff val="35000"/>
                  </a:schemeClr>
                </a:solidFill>
              </a:rPr>
              <a:t>Q:	Did you kiss Emily?</a:t>
            </a:r>
          </a:p>
          <a:p>
            <a:pPr lvl="1">
              <a:spcBef>
                <a:spcPts val="900"/>
              </a:spcBef>
              <a:buSzPct val="75000"/>
              <a:buFont typeface="Wingdings" panose="05000000000000000000" pitchFamily="2" charset="2"/>
              <a:buChar char="§"/>
              <a:tabLst>
                <a:tab pos="1258888" algn="l"/>
              </a:tabLst>
            </a:pPr>
            <a:r>
              <a:rPr lang="en-US" sz="2600" dirty="0">
                <a:solidFill>
                  <a:schemeClr val="tx1">
                    <a:lumMod val="65000"/>
                    <a:lumOff val="35000"/>
                  </a:schemeClr>
                </a:solidFill>
              </a:rPr>
              <a:t>A:	I’m a Christian.</a:t>
            </a:r>
          </a:p>
          <a:p>
            <a:pPr lvl="1">
              <a:spcBef>
                <a:spcPts val="900"/>
              </a:spcBef>
              <a:buSzPct val="75000"/>
              <a:buFont typeface="Wingdings" panose="05000000000000000000" pitchFamily="2" charset="2"/>
              <a:buChar char="§"/>
              <a:tabLst>
                <a:tab pos="1258888" algn="l"/>
              </a:tabLst>
            </a:pPr>
            <a:r>
              <a:rPr lang="en-US" sz="2600" dirty="0">
                <a:solidFill>
                  <a:schemeClr val="tx1">
                    <a:lumMod val="65000"/>
                    <a:lumOff val="35000"/>
                  </a:schemeClr>
                </a:solidFill>
              </a:rPr>
              <a:t>Q:	Did you kiss Emily? </a:t>
            </a:r>
          </a:p>
          <a:p>
            <a:pPr lvl="1">
              <a:spcBef>
                <a:spcPts val="900"/>
              </a:spcBef>
              <a:buSzPct val="75000"/>
              <a:buFont typeface="Wingdings" panose="05000000000000000000" pitchFamily="2" charset="2"/>
              <a:buChar char="§"/>
              <a:tabLst>
                <a:tab pos="1258888" algn="l"/>
              </a:tabLst>
            </a:pPr>
            <a:r>
              <a:rPr lang="en-US" sz="2600" dirty="0">
                <a:solidFill>
                  <a:schemeClr val="tx1">
                    <a:lumMod val="65000"/>
                    <a:lumOff val="35000"/>
                  </a:schemeClr>
                </a:solidFill>
              </a:rPr>
              <a:t>A:	That’s not the sort of thing I would do.</a:t>
            </a:r>
          </a:p>
          <a:p>
            <a:endParaRPr lang="en-US" dirty="0"/>
          </a:p>
        </p:txBody>
      </p:sp>
      <p:sp>
        <p:nvSpPr>
          <p:cNvPr id="5" name="Slide Number Placeholder 4">
            <a:extLst>
              <a:ext uri="{FF2B5EF4-FFF2-40B4-BE49-F238E27FC236}">
                <a16:creationId xmlns:a16="http://schemas.microsoft.com/office/drawing/2014/main" id="{DE64312C-A29D-4B3B-A13F-80281C5BB620}"/>
              </a:ext>
            </a:extLst>
          </p:cNvPr>
          <p:cNvSpPr>
            <a:spLocks noGrp="1"/>
          </p:cNvSpPr>
          <p:nvPr>
            <p:ph type="sldNum" sz="quarter" idx="12"/>
          </p:nvPr>
        </p:nvSpPr>
        <p:spPr/>
        <p:txBody>
          <a:bodyPr/>
          <a:lstStyle/>
          <a:p>
            <a:fld id="{C6B746E3-6423-CD46-99CC-39E018922727}" type="slidenum">
              <a:rPr lang="en-US" smtClean="0"/>
              <a:pPr/>
              <a:t>37</a:t>
            </a:fld>
            <a:endParaRPr lang="en-US" dirty="0"/>
          </a:p>
        </p:txBody>
      </p:sp>
      <p:sp>
        <p:nvSpPr>
          <p:cNvPr id="6" name="Rectangle 5">
            <a:extLst>
              <a:ext uri="{FF2B5EF4-FFF2-40B4-BE49-F238E27FC236}">
                <a16:creationId xmlns:a16="http://schemas.microsoft.com/office/drawing/2014/main" id="{6A306F77-A37D-42AD-AEF3-EEC047B4FCC1}"/>
              </a:ext>
            </a:extLst>
          </p:cNvPr>
          <p:cNvSpPr/>
          <p:nvPr/>
        </p:nvSpPr>
        <p:spPr>
          <a:xfrm>
            <a:off x="121920" y="6369150"/>
            <a:ext cx="6096000" cy="307777"/>
          </a:xfrm>
          <a:prstGeom prst="rect">
            <a:avLst/>
          </a:prstGeom>
        </p:spPr>
        <p:txBody>
          <a:bodyPr>
            <a:spAutoFit/>
          </a:bodyPr>
          <a:lstStyle/>
          <a:p>
            <a:pPr lvl="0">
              <a:defRPr/>
            </a:pPr>
            <a:r>
              <a:rPr lang="en-US" sz="1400" dirty="0">
                <a:solidFill>
                  <a:schemeClr val="tx1">
                    <a:lumMod val="65000"/>
                    <a:lumOff val="35000"/>
                  </a:schemeClr>
                </a:solidFill>
              </a:rPr>
              <a:t>2019 ©</a:t>
            </a:r>
            <a:r>
              <a:rPr lang="en-US" sz="1400" dirty="0"/>
              <a:t> </a:t>
            </a:r>
            <a:r>
              <a:rPr lang="en-US" sz="1400" dirty="0">
                <a:solidFill>
                  <a:schemeClr val="tx1">
                    <a:lumMod val="65000"/>
                    <a:lumOff val="35000"/>
                  </a:schemeClr>
                </a:solidFill>
              </a:rPr>
              <a:t>Van Dermyden Maddux Law Corporation</a:t>
            </a:r>
          </a:p>
        </p:txBody>
      </p:sp>
    </p:spTree>
    <p:extLst>
      <p:ext uri="{BB962C8B-B14F-4D97-AF65-F5344CB8AC3E}">
        <p14:creationId xmlns:p14="http://schemas.microsoft.com/office/powerpoint/2010/main" val="313858418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BBABA7-D3C4-403F-B894-495F008B8332}"/>
              </a:ext>
            </a:extLst>
          </p:cNvPr>
          <p:cNvSpPr>
            <a:spLocks noGrp="1"/>
          </p:cNvSpPr>
          <p:nvPr>
            <p:ph type="title"/>
          </p:nvPr>
        </p:nvSpPr>
        <p:spPr/>
        <p:txBody>
          <a:bodyPr/>
          <a:lstStyle/>
          <a:p>
            <a:pPr algn="ctr"/>
            <a:r>
              <a:rPr lang="en-US" b="1" dirty="0"/>
              <a:t>Look at all I did to help her.</a:t>
            </a:r>
            <a:endParaRPr lang="en-US" dirty="0"/>
          </a:p>
        </p:txBody>
      </p:sp>
      <p:sp>
        <p:nvSpPr>
          <p:cNvPr id="3" name="Content Placeholder 2">
            <a:extLst>
              <a:ext uri="{FF2B5EF4-FFF2-40B4-BE49-F238E27FC236}">
                <a16:creationId xmlns:a16="http://schemas.microsoft.com/office/drawing/2014/main" id="{4D1A9291-08FA-4FEF-824B-E9DFA982C9E9}"/>
              </a:ext>
            </a:extLst>
          </p:cNvPr>
          <p:cNvSpPr>
            <a:spLocks noGrp="1"/>
          </p:cNvSpPr>
          <p:nvPr>
            <p:ph idx="1"/>
          </p:nvPr>
        </p:nvSpPr>
        <p:spPr>
          <a:xfrm>
            <a:off x="1533379" y="1800665"/>
            <a:ext cx="9551964" cy="4044708"/>
          </a:xfrm>
        </p:spPr>
        <p:txBody>
          <a:bodyPr/>
          <a:lstStyle/>
          <a:p>
            <a:pPr marL="0" indent="0">
              <a:lnSpc>
                <a:spcPts val="3300"/>
              </a:lnSpc>
              <a:buNone/>
            </a:pPr>
            <a:r>
              <a:rPr lang="en-US" sz="2800" dirty="0">
                <a:solidFill>
                  <a:schemeClr val="tx1">
                    <a:lumMod val="65000"/>
                    <a:lumOff val="35000"/>
                  </a:schemeClr>
                </a:solidFill>
              </a:rPr>
              <a:t>“I categorically deny the allegations Megyn Kelly makes about me.  I worked tirelessly to promote and advance her career, as Megyn herself admitted to Charlie Rose.  Watch that interview and then decide for yourself.  My attorneys have restricted me from commenting further — so suffice it to say that no good deed goes unpunished.”</a:t>
            </a:r>
          </a:p>
          <a:p>
            <a:pPr marL="0" indent="0" algn="r">
              <a:buNone/>
            </a:pPr>
            <a:r>
              <a:rPr lang="en-US" sz="2800" dirty="0">
                <a:solidFill>
                  <a:schemeClr val="tx1">
                    <a:lumMod val="65000"/>
                    <a:lumOff val="35000"/>
                  </a:schemeClr>
                </a:solidFill>
              </a:rPr>
              <a:t>Roger Ailes</a:t>
            </a:r>
          </a:p>
          <a:p>
            <a:pPr marL="0" indent="0" algn="r">
              <a:buNone/>
            </a:pPr>
            <a:r>
              <a:rPr lang="en-US" sz="2800" dirty="0">
                <a:solidFill>
                  <a:schemeClr val="tx1">
                    <a:lumMod val="65000"/>
                    <a:lumOff val="35000"/>
                  </a:schemeClr>
                </a:solidFill>
              </a:rPr>
              <a:t>July 2018</a:t>
            </a:r>
          </a:p>
          <a:p>
            <a:endParaRPr lang="en-US" dirty="0"/>
          </a:p>
        </p:txBody>
      </p:sp>
      <p:sp>
        <p:nvSpPr>
          <p:cNvPr id="5" name="Slide Number Placeholder 4">
            <a:extLst>
              <a:ext uri="{FF2B5EF4-FFF2-40B4-BE49-F238E27FC236}">
                <a16:creationId xmlns:a16="http://schemas.microsoft.com/office/drawing/2014/main" id="{18C3B1D8-10B5-4FE0-A14C-B4897683CEE1}"/>
              </a:ext>
            </a:extLst>
          </p:cNvPr>
          <p:cNvSpPr>
            <a:spLocks noGrp="1"/>
          </p:cNvSpPr>
          <p:nvPr>
            <p:ph type="sldNum" sz="quarter" idx="12"/>
          </p:nvPr>
        </p:nvSpPr>
        <p:spPr/>
        <p:txBody>
          <a:bodyPr/>
          <a:lstStyle/>
          <a:p>
            <a:fld id="{C6B746E3-6423-CD46-99CC-39E018922727}" type="slidenum">
              <a:rPr lang="en-US" smtClean="0"/>
              <a:pPr/>
              <a:t>38</a:t>
            </a:fld>
            <a:endParaRPr lang="en-US" dirty="0"/>
          </a:p>
        </p:txBody>
      </p:sp>
      <p:sp>
        <p:nvSpPr>
          <p:cNvPr id="6" name="Rectangle 5">
            <a:extLst>
              <a:ext uri="{FF2B5EF4-FFF2-40B4-BE49-F238E27FC236}">
                <a16:creationId xmlns:a16="http://schemas.microsoft.com/office/drawing/2014/main" id="{E1A9CEB7-27CD-4055-8285-2F9263C1585A}"/>
              </a:ext>
            </a:extLst>
          </p:cNvPr>
          <p:cNvSpPr/>
          <p:nvPr/>
        </p:nvSpPr>
        <p:spPr>
          <a:xfrm>
            <a:off x="121920" y="6369150"/>
            <a:ext cx="6096000" cy="307777"/>
          </a:xfrm>
          <a:prstGeom prst="rect">
            <a:avLst/>
          </a:prstGeom>
        </p:spPr>
        <p:txBody>
          <a:bodyPr>
            <a:spAutoFit/>
          </a:bodyPr>
          <a:lstStyle/>
          <a:p>
            <a:pPr lvl="0">
              <a:defRPr/>
            </a:pPr>
            <a:r>
              <a:rPr lang="en-US" sz="1400" dirty="0">
                <a:solidFill>
                  <a:schemeClr val="tx1">
                    <a:lumMod val="65000"/>
                    <a:lumOff val="35000"/>
                  </a:schemeClr>
                </a:solidFill>
              </a:rPr>
              <a:t>2019 ©</a:t>
            </a:r>
            <a:r>
              <a:rPr lang="en-US" sz="1400" dirty="0"/>
              <a:t> </a:t>
            </a:r>
            <a:r>
              <a:rPr lang="en-US" sz="1400" dirty="0">
                <a:solidFill>
                  <a:schemeClr val="tx1">
                    <a:lumMod val="65000"/>
                    <a:lumOff val="35000"/>
                  </a:schemeClr>
                </a:solidFill>
              </a:rPr>
              <a:t>Van Dermyden Maddux Law Corporation</a:t>
            </a:r>
          </a:p>
        </p:txBody>
      </p:sp>
    </p:spTree>
    <p:extLst>
      <p:ext uri="{BB962C8B-B14F-4D97-AF65-F5344CB8AC3E}">
        <p14:creationId xmlns:p14="http://schemas.microsoft.com/office/powerpoint/2010/main" val="143376898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4D251F-8020-489B-A91F-15809517EE7C}"/>
              </a:ext>
            </a:extLst>
          </p:cNvPr>
          <p:cNvSpPr>
            <a:spLocks noGrp="1"/>
          </p:cNvSpPr>
          <p:nvPr>
            <p:ph type="title"/>
          </p:nvPr>
        </p:nvSpPr>
        <p:spPr>
          <a:xfrm>
            <a:off x="2940148" y="1730327"/>
            <a:ext cx="8981688" cy="2232508"/>
          </a:xfrm>
        </p:spPr>
        <p:txBody>
          <a:bodyPr/>
          <a:lstStyle/>
          <a:p>
            <a:pPr>
              <a:spcBef>
                <a:spcPts val="1000"/>
              </a:spcBef>
            </a:pPr>
            <a:r>
              <a:rPr lang="en-US" sz="6000"/>
              <a:t>Thank You!</a:t>
            </a:r>
            <a:endParaRPr lang="en-US" sz="6000" dirty="0"/>
          </a:p>
        </p:txBody>
      </p:sp>
    </p:spTree>
    <p:extLst>
      <p:ext uri="{BB962C8B-B14F-4D97-AF65-F5344CB8AC3E}">
        <p14:creationId xmlns:p14="http://schemas.microsoft.com/office/powerpoint/2010/main" val="21419792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4D251F-8020-489B-A91F-15809517EE7C}"/>
              </a:ext>
            </a:extLst>
          </p:cNvPr>
          <p:cNvSpPr>
            <a:spLocks noGrp="1"/>
          </p:cNvSpPr>
          <p:nvPr>
            <p:ph type="title"/>
          </p:nvPr>
        </p:nvSpPr>
        <p:spPr>
          <a:xfrm>
            <a:off x="2940148" y="1730327"/>
            <a:ext cx="8981688" cy="2232508"/>
          </a:xfrm>
        </p:spPr>
        <p:txBody>
          <a:bodyPr/>
          <a:lstStyle/>
          <a:p>
            <a:pPr>
              <a:spcBef>
                <a:spcPts val="1000"/>
              </a:spcBef>
            </a:pPr>
            <a:r>
              <a:rPr lang="en-US" sz="6000" dirty="0"/>
              <a:t>Why A Credibility Analysis Matters To Mediators</a:t>
            </a:r>
          </a:p>
        </p:txBody>
      </p:sp>
      <p:sp>
        <p:nvSpPr>
          <p:cNvPr id="3" name="Rectangle 2">
            <a:extLst>
              <a:ext uri="{FF2B5EF4-FFF2-40B4-BE49-F238E27FC236}">
                <a16:creationId xmlns:a16="http://schemas.microsoft.com/office/drawing/2014/main" id="{8F93D425-88A7-4304-8040-AF36A4472EF6}"/>
              </a:ext>
            </a:extLst>
          </p:cNvPr>
          <p:cNvSpPr/>
          <p:nvPr/>
        </p:nvSpPr>
        <p:spPr>
          <a:xfrm>
            <a:off x="121920" y="6369150"/>
            <a:ext cx="6096000" cy="307777"/>
          </a:xfrm>
          <a:prstGeom prst="rect">
            <a:avLst/>
          </a:prstGeom>
        </p:spPr>
        <p:txBody>
          <a:bodyPr>
            <a:spAutoFit/>
          </a:bodyPr>
          <a:lstStyle/>
          <a:p>
            <a:pPr lvl="0">
              <a:defRPr/>
            </a:pPr>
            <a:r>
              <a:rPr lang="en-US" sz="1400" dirty="0">
                <a:solidFill>
                  <a:schemeClr val="tx1">
                    <a:lumMod val="65000"/>
                    <a:lumOff val="35000"/>
                  </a:schemeClr>
                </a:solidFill>
              </a:rPr>
              <a:t>2019 ©</a:t>
            </a:r>
            <a:r>
              <a:rPr lang="en-US" sz="1400" dirty="0"/>
              <a:t> </a:t>
            </a:r>
            <a:r>
              <a:rPr lang="en-US" sz="1400" dirty="0">
                <a:solidFill>
                  <a:schemeClr val="tx1">
                    <a:lumMod val="65000"/>
                    <a:lumOff val="35000"/>
                  </a:schemeClr>
                </a:solidFill>
              </a:rPr>
              <a:t>Van Dermyden Maddux Law Corporation</a:t>
            </a:r>
          </a:p>
        </p:txBody>
      </p:sp>
    </p:spTree>
    <p:extLst>
      <p:ext uri="{BB962C8B-B14F-4D97-AF65-F5344CB8AC3E}">
        <p14:creationId xmlns:p14="http://schemas.microsoft.com/office/powerpoint/2010/main" val="5756544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spcBef>
                <a:spcPts val="1000"/>
              </a:spcBef>
            </a:pPr>
            <a:r>
              <a:rPr lang="en-US" sz="3200" dirty="0"/>
              <a:t>Why A Credibility Analysis Matters To Mediators</a:t>
            </a:r>
          </a:p>
        </p:txBody>
      </p:sp>
      <p:sp>
        <p:nvSpPr>
          <p:cNvPr id="7" name="Content Placeholder 2">
            <a:extLst>
              <a:ext uri="{FF2B5EF4-FFF2-40B4-BE49-F238E27FC236}">
                <a16:creationId xmlns:a16="http://schemas.microsoft.com/office/drawing/2014/main" id="{61EF80DF-9B19-4608-9F29-C457DFEA099C}"/>
              </a:ext>
            </a:extLst>
          </p:cNvPr>
          <p:cNvSpPr txBox="1">
            <a:spLocks/>
          </p:cNvSpPr>
          <p:nvPr/>
        </p:nvSpPr>
        <p:spPr>
          <a:xfrm>
            <a:off x="1097280" y="1969476"/>
            <a:ext cx="9220524" cy="4100583"/>
          </a:xfrm>
          <a:prstGeom prst="rect">
            <a:avLst/>
          </a:prstGeom>
        </p:spPr>
        <p:txBody>
          <a:bodyPr>
            <a:noAutofit/>
          </a:bodyPr>
          <a:lstStyle>
            <a:lvl1pPr marL="342886" indent="-342886" algn="l" defTabSz="457182" rtl="0" eaLnBrk="1" latinLnBrk="0" hangingPunct="1">
              <a:spcBef>
                <a:spcPct val="20000"/>
              </a:spcBef>
              <a:buFont typeface="Arial"/>
              <a:buChar char="•"/>
              <a:defRPr sz="3200" kern="1200">
                <a:solidFill>
                  <a:schemeClr val="tx1"/>
                </a:solidFill>
                <a:latin typeface="+mn-lt"/>
                <a:ea typeface="+mn-ea"/>
                <a:cs typeface="+mn-cs"/>
              </a:defRPr>
            </a:lvl1pPr>
            <a:lvl2pPr marL="742920" indent="-285739" algn="l" defTabSz="457182" rtl="0" eaLnBrk="1" latinLnBrk="0" hangingPunct="1">
              <a:spcBef>
                <a:spcPct val="20000"/>
              </a:spcBef>
              <a:buFont typeface="Arial"/>
              <a:buChar char="–"/>
              <a:defRPr sz="2800" kern="1200">
                <a:solidFill>
                  <a:schemeClr val="tx1"/>
                </a:solidFill>
                <a:latin typeface="+mn-lt"/>
                <a:ea typeface="+mn-ea"/>
                <a:cs typeface="+mn-cs"/>
              </a:defRPr>
            </a:lvl2pPr>
            <a:lvl3pPr marL="1142954" indent="-228591" algn="l" defTabSz="457182" rtl="0" eaLnBrk="1" latinLnBrk="0" hangingPunct="1">
              <a:spcBef>
                <a:spcPct val="20000"/>
              </a:spcBef>
              <a:buFont typeface="Arial"/>
              <a:buChar char="•"/>
              <a:defRPr sz="2400" kern="1200">
                <a:solidFill>
                  <a:schemeClr val="tx1"/>
                </a:solidFill>
                <a:latin typeface="+mn-lt"/>
                <a:ea typeface="+mn-ea"/>
                <a:cs typeface="+mn-cs"/>
              </a:defRPr>
            </a:lvl3pPr>
            <a:lvl4pPr marL="1600136" indent="-228591" algn="l" defTabSz="457182" rtl="0" eaLnBrk="1" latinLnBrk="0" hangingPunct="1">
              <a:spcBef>
                <a:spcPct val="20000"/>
              </a:spcBef>
              <a:buFont typeface="Arial"/>
              <a:buChar char="–"/>
              <a:defRPr sz="2000" kern="1200">
                <a:solidFill>
                  <a:schemeClr val="tx1"/>
                </a:solidFill>
                <a:latin typeface="+mn-lt"/>
                <a:ea typeface="+mn-ea"/>
                <a:cs typeface="+mn-cs"/>
              </a:defRPr>
            </a:lvl4pPr>
            <a:lvl5pPr marL="2057318" indent="-228591" algn="l" defTabSz="457182" rtl="0" eaLnBrk="1" latinLnBrk="0" hangingPunct="1">
              <a:spcBef>
                <a:spcPct val="20000"/>
              </a:spcBef>
              <a:buFont typeface="Arial"/>
              <a:buChar char="»"/>
              <a:defRPr sz="2000" kern="1200">
                <a:solidFill>
                  <a:schemeClr val="tx1"/>
                </a:solidFill>
                <a:latin typeface="+mn-lt"/>
                <a:ea typeface="+mn-ea"/>
                <a:cs typeface="+mn-cs"/>
              </a:defRPr>
            </a:lvl5pPr>
            <a:lvl6pPr marL="2514499" indent="-228591" algn="l" defTabSz="457182" rtl="0" eaLnBrk="1" latinLnBrk="0" hangingPunct="1">
              <a:spcBef>
                <a:spcPct val="20000"/>
              </a:spcBef>
              <a:buFont typeface="Arial"/>
              <a:buChar char="•"/>
              <a:defRPr sz="2000" kern="1200">
                <a:solidFill>
                  <a:schemeClr val="tx1"/>
                </a:solidFill>
                <a:latin typeface="+mn-lt"/>
                <a:ea typeface="+mn-ea"/>
                <a:cs typeface="+mn-cs"/>
              </a:defRPr>
            </a:lvl6pPr>
            <a:lvl7pPr marL="2971681" indent="-228591" algn="l" defTabSz="457182" rtl="0" eaLnBrk="1" latinLnBrk="0" hangingPunct="1">
              <a:spcBef>
                <a:spcPct val="20000"/>
              </a:spcBef>
              <a:buFont typeface="Arial"/>
              <a:buChar char="•"/>
              <a:defRPr sz="2000" kern="1200">
                <a:solidFill>
                  <a:schemeClr val="tx1"/>
                </a:solidFill>
                <a:latin typeface="+mn-lt"/>
                <a:ea typeface="+mn-ea"/>
                <a:cs typeface="+mn-cs"/>
              </a:defRPr>
            </a:lvl7pPr>
            <a:lvl8pPr marL="3428863" indent="-228591" algn="l" defTabSz="457182" rtl="0" eaLnBrk="1" latinLnBrk="0" hangingPunct="1">
              <a:spcBef>
                <a:spcPct val="20000"/>
              </a:spcBef>
              <a:buFont typeface="Arial"/>
              <a:buChar char="•"/>
              <a:defRPr sz="2000" kern="1200">
                <a:solidFill>
                  <a:schemeClr val="tx1"/>
                </a:solidFill>
                <a:latin typeface="+mn-lt"/>
                <a:ea typeface="+mn-ea"/>
                <a:cs typeface="+mn-cs"/>
              </a:defRPr>
            </a:lvl8pPr>
            <a:lvl9pPr marL="3886045" indent="-228591" algn="l" defTabSz="457182"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20000"/>
              </a:lnSpc>
              <a:spcBef>
                <a:spcPts val="600"/>
              </a:spcBef>
              <a:buNone/>
            </a:pPr>
            <a:r>
              <a:rPr lang="en-US" sz="2000" dirty="0">
                <a:solidFill>
                  <a:schemeClr val="tx1">
                    <a:lumMod val="65000"/>
                    <a:lumOff val="35000"/>
                  </a:schemeClr>
                </a:solidFill>
                <a:latin typeface="Arial" panose="020B0604020202020204" pitchFamily="34" charset="0"/>
                <a:cs typeface="Arial" panose="020B0604020202020204" pitchFamily="34" charset="0"/>
              </a:rPr>
              <a:t>Help educate parties about how an investigator and/or jury assesses their case when:</a:t>
            </a:r>
          </a:p>
          <a:p>
            <a:pPr>
              <a:lnSpc>
                <a:spcPct val="120000"/>
              </a:lnSpc>
              <a:spcBef>
                <a:spcPts val="600"/>
              </a:spcBef>
            </a:pPr>
            <a:r>
              <a:rPr lang="en-US" sz="2000" dirty="0">
                <a:solidFill>
                  <a:schemeClr val="tx1">
                    <a:lumMod val="65000"/>
                    <a:lumOff val="35000"/>
                  </a:schemeClr>
                </a:solidFill>
                <a:latin typeface="Arial" panose="020B0604020202020204" pitchFamily="34" charset="0"/>
                <a:cs typeface="Arial" panose="020B0604020202020204" pitchFamily="34" charset="0"/>
              </a:rPr>
              <a:t>Mediating a #Me Too case</a:t>
            </a:r>
          </a:p>
          <a:p>
            <a:pPr>
              <a:lnSpc>
                <a:spcPct val="120000"/>
              </a:lnSpc>
              <a:spcBef>
                <a:spcPts val="600"/>
              </a:spcBef>
            </a:pPr>
            <a:r>
              <a:rPr lang="en-US" sz="2000" dirty="0">
                <a:solidFill>
                  <a:schemeClr val="tx1">
                    <a:lumMod val="65000"/>
                    <a:lumOff val="35000"/>
                  </a:schemeClr>
                </a:solidFill>
                <a:latin typeface="Arial" panose="020B0604020202020204" pitchFamily="34" charset="0"/>
                <a:cs typeface="Arial" panose="020B0604020202020204" pitchFamily="34" charset="0"/>
              </a:rPr>
              <a:t>Mediating a case with an underlying investigative report  </a:t>
            </a:r>
            <a:endParaRPr lang="en-US" sz="180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5" name="Rectangle 4">
            <a:extLst>
              <a:ext uri="{FF2B5EF4-FFF2-40B4-BE49-F238E27FC236}">
                <a16:creationId xmlns:a16="http://schemas.microsoft.com/office/drawing/2014/main" id="{FA2738D4-6269-49F8-ABDC-D934D50F8E32}"/>
              </a:ext>
            </a:extLst>
          </p:cNvPr>
          <p:cNvSpPr/>
          <p:nvPr/>
        </p:nvSpPr>
        <p:spPr>
          <a:xfrm>
            <a:off x="121920" y="6369150"/>
            <a:ext cx="6096000" cy="307777"/>
          </a:xfrm>
          <a:prstGeom prst="rect">
            <a:avLst/>
          </a:prstGeom>
        </p:spPr>
        <p:txBody>
          <a:bodyPr>
            <a:spAutoFit/>
          </a:bodyPr>
          <a:lstStyle/>
          <a:p>
            <a:pPr lvl="0">
              <a:defRPr/>
            </a:pPr>
            <a:r>
              <a:rPr lang="en-US" sz="1400" dirty="0">
                <a:solidFill>
                  <a:schemeClr val="tx1">
                    <a:lumMod val="65000"/>
                    <a:lumOff val="35000"/>
                  </a:schemeClr>
                </a:solidFill>
              </a:rPr>
              <a:t>2019 ©</a:t>
            </a:r>
            <a:r>
              <a:rPr lang="en-US" sz="1400" dirty="0"/>
              <a:t> </a:t>
            </a:r>
            <a:r>
              <a:rPr lang="en-US" sz="1400" dirty="0">
                <a:solidFill>
                  <a:schemeClr val="tx1">
                    <a:lumMod val="65000"/>
                    <a:lumOff val="35000"/>
                  </a:schemeClr>
                </a:solidFill>
              </a:rPr>
              <a:t>Van Dermyden Maddux Law Corporation</a:t>
            </a:r>
          </a:p>
        </p:txBody>
      </p:sp>
    </p:spTree>
    <p:extLst>
      <p:ext uri="{BB962C8B-B14F-4D97-AF65-F5344CB8AC3E}">
        <p14:creationId xmlns:p14="http://schemas.microsoft.com/office/powerpoint/2010/main" val="26234078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0544BF10-9889-4EB4-96BF-D6731BB6CE49}"/>
              </a:ext>
            </a:extLst>
          </p:cNvPr>
          <p:cNvSpPr>
            <a:spLocks noGrp="1"/>
          </p:cNvSpPr>
          <p:nvPr>
            <p:ph type="sldNum" sz="quarter" idx="12"/>
          </p:nvPr>
        </p:nvSpPr>
        <p:spPr/>
        <p:txBody>
          <a:bodyPr/>
          <a:lstStyle/>
          <a:p>
            <a:fld id="{C6B746E3-6423-CD46-99CC-39E018922727}" type="slidenum">
              <a:rPr lang="en-US" smtClean="0"/>
              <a:pPr/>
              <a:t>6</a:t>
            </a:fld>
            <a:endParaRPr lang="en-US" dirty="0"/>
          </a:p>
        </p:txBody>
      </p:sp>
      <p:pic>
        <p:nvPicPr>
          <p:cNvPr id="5" name="Content Placeholder 19">
            <a:extLst>
              <a:ext uri="{FF2B5EF4-FFF2-40B4-BE49-F238E27FC236}">
                <a16:creationId xmlns:a16="http://schemas.microsoft.com/office/drawing/2014/main" id="{A18AF8CF-E4EE-47C5-B5C7-1A37C6C295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7260" y="182562"/>
            <a:ext cx="8091577" cy="6492876"/>
          </a:xfrm>
          <a:prstGeom prst="rect">
            <a:avLst/>
          </a:prstGeom>
        </p:spPr>
      </p:pic>
    </p:spTree>
    <p:extLst>
      <p:ext uri="{BB962C8B-B14F-4D97-AF65-F5344CB8AC3E}">
        <p14:creationId xmlns:p14="http://schemas.microsoft.com/office/powerpoint/2010/main" val="25979416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984823-7156-4057-AE67-80A1585867F3}"/>
              </a:ext>
            </a:extLst>
          </p:cNvPr>
          <p:cNvSpPr>
            <a:spLocks noGrp="1"/>
          </p:cNvSpPr>
          <p:nvPr>
            <p:ph type="title"/>
          </p:nvPr>
        </p:nvSpPr>
        <p:spPr/>
        <p:txBody>
          <a:bodyPr/>
          <a:lstStyle/>
          <a:p>
            <a:pPr algn="ctr"/>
            <a:r>
              <a:rPr lang="en-US" sz="4000" b="1" dirty="0">
                <a:latin typeface="Calibri" pitchFamily="34" charset="0"/>
              </a:rPr>
              <a:t>Shifting </a:t>
            </a:r>
            <a:r>
              <a:rPr lang="en-US" b="1" dirty="0">
                <a:latin typeface="Calibri" pitchFamily="34" charset="0"/>
              </a:rPr>
              <a:t>Landscape of 2018 - #MeToo</a:t>
            </a:r>
            <a:endParaRPr lang="en-US" dirty="0"/>
          </a:p>
        </p:txBody>
      </p:sp>
      <p:sp>
        <p:nvSpPr>
          <p:cNvPr id="3" name="Content Placeholder 2">
            <a:extLst>
              <a:ext uri="{FF2B5EF4-FFF2-40B4-BE49-F238E27FC236}">
                <a16:creationId xmlns:a16="http://schemas.microsoft.com/office/drawing/2014/main" id="{F45F5AF3-6F57-4BAC-AE3B-8E9E23F03D6D}"/>
              </a:ext>
            </a:extLst>
          </p:cNvPr>
          <p:cNvSpPr>
            <a:spLocks noGrp="1"/>
          </p:cNvSpPr>
          <p:nvPr>
            <p:ph idx="1"/>
          </p:nvPr>
        </p:nvSpPr>
        <p:spPr>
          <a:xfrm>
            <a:off x="1856934" y="1654373"/>
            <a:ext cx="7680961" cy="4191000"/>
          </a:xfrm>
        </p:spPr>
        <p:txBody>
          <a:bodyPr/>
          <a:lstStyle/>
          <a:p>
            <a:pPr lvl="1">
              <a:buFont typeface="Arial" panose="020B0604020202020204" pitchFamily="34" charset="0"/>
              <a:buChar char="•"/>
            </a:pPr>
            <a:r>
              <a:rPr lang="en-US" altLang="en-US" sz="3200" dirty="0">
                <a:solidFill>
                  <a:schemeClr val="tx1">
                    <a:lumMod val="65000"/>
                    <a:lumOff val="35000"/>
                  </a:schemeClr>
                </a:solidFill>
              </a:rPr>
              <a:t>Off-duty conduct</a:t>
            </a:r>
          </a:p>
          <a:p>
            <a:pPr lvl="1">
              <a:buFont typeface="Arial" panose="020B0604020202020204" pitchFamily="34" charset="0"/>
              <a:buChar char="•"/>
            </a:pPr>
            <a:r>
              <a:rPr lang="en-US" altLang="en-US" sz="3200" dirty="0">
                <a:solidFill>
                  <a:schemeClr val="tx1">
                    <a:lumMod val="65000"/>
                    <a:lumOff val="35000"/>
                  </a:schemeClr>
                </a:solidFill>
              </a:rPr>
              <a:t>Stale and non-actionable claims</a:t>
            </a:r>
          </a:p>
          <a:p>
            <a:pPr lvl="1">
              <a:buFont typeface="Arial" panose="020B0604020202020204" pitchFamily="34" charset="0"/>
              <a:buChar char="•"/>
            </a:pPr>
            <a:r>
              <a:rPr lang="en-US" altLang="en-US" sz="3200" dirty="0">
                <a:solidFill>
                  <a:schemeClr val="tx1">
                    <a:lumMod val="65000"/>
                    <a:lumOff val="35000"/>
                  </a:schemeClr>
                </a:solidFill>
              </a:rPr>
              <a:t>Reopening investigations</a:t>
            </a:r>
          </a:p>
          <a:p>
            <a:pPr lvl="1">
              <a:buFont typeface="Arial" panose="020B0604020202020204" pitchFamily="34" charset="0"/>
              <a:buChar char="•"/>
            </a:pPr>
            <a:r>
              <a:rPr lang="en-US" altLang="en-US" sz="3200" dirty="0">
                <a:solidFill>
                  <a:schemeClr val="tx1">
                    <a:lumMod val="65000"/>
                    <a:lumOff val="35000"/>
                  </a:schemeClr>
                </a:solidFill>
              </a:rPr>
              <a:t>Swift action</a:t>
            </a:r>
          </a:p>
          <a:p>
            <a:pPr lvl="1">
              <a:buFont typeface="Arial" panose="020B0604020202020204" pitchFamily="34" charset="0"/>
              <a:buChar char="•"/>
            </a:pPr>
            <a:r>
              <a:rPr lang="en-US" altLang="en-US" sz="3200" dirty="0">
                <a:solidFill>
                  <a:schemeClr val="tx1">
                    <a:lumMod val="65000"/>
                    <a:lumOff val="35000"/>
                  </a:schemeClr>
                </a:solidFill>
              </a:rPr>
              <a:t>Fairness – “Due Process”</a:t>
            </a:r>
          </a:p>
          <a:p>
            <a:pPr lvl="1">
              <a:buFont typeface="Arial" panose="020B0604020202020204" pitchFamily="34" charset="0"/>
              <a:buChar char="•"/>
            </a:pPr>
            <a:r>
              <a:rPr lang="en-US" altLang="en-US" sz="3200" dirty="0">
                <a:solidFill>
                  <a:schemeClr val="tx1">
                    <a:lumMod val="65000"/>
                    <a:lumOff val="35000"/>
                  </a:schemeClr>
                </a:solidFill>
              </a:rPr>
              <a:t>Uptick in investigations</a:t>
            </a:r>
          </a:p>
          <a:p>
            <a:endParaRPr lang="en-US" dirty="0"/>
          </a:p>
        </p:txBody>
      </p:sp>
      <p:sp>
        <p:nvSpPr>
          <p:cNvPr id="5" name="Slide Number Placeholder 4">
            <a:extLst>
              <a:ext uri="{FF2B5EF4-FFF2-40B4-BE49-F238E27FC236}">
                <a16:creationId xmlns:a16="http://schemas.microsoft.com/office/drawing/2014/main" id="{1FF1AF8A-E0E3-4349-A1F1-997125EB97B4}"/>
              </a:ext>
            </a:extLst>
          </p:cNvPr>
          <p:cNvSpPr>
            <a:spLocks noGrp="1"/>
          </p:cNvSpPr>
          <p:nvPr>
            <p:ph type="sldNum" sz="quarter" idx="12"/>
          </p:nvPr>
        </p:nvSpPr>
        <p:spPr/>
        <p:txBody>
          <a:bodyPr/>
          <a:lstStyle/>
          <a:p>
            <a:fld id="{C6B746E3-6423-CD46-99CC-39E018922727}" type="slidenum">
              <a:rPr lang="en-US" smtClean="0"/>
              <a:pPr/>
              <a:t>7</a:t>
            </a:fld>
            <a:endParaRPr lang="en-US" dirty="0"/>
          </a:p>
        </p:txBody>
      </p:sp>
      <p:sp>
        <p:nvSpPr>
          <p:cNvPr id="6" name="Rectangle 5">
            <a:extLst>
              <a:ext uri="{FF2B5EF4-FFF2-40B4-BE49-F238E27FC236}">
                <a16:creationId xmlns:a16="http://schemas.microsoft.com/office/drawing/2014/main" id="{E1034A64-FCDB-4758-BE63-24E088CB8246}"/>
              </a:ext>
            </a:extLst>
          </p:cNvPr>
          <p:cNvSpPr/>
          <p:nvPr/>
        </p:nvSpPr>
        <p:spPr>
          <a:xfrm>
            <a:off x="121920" y="6369150"/>
            <a:ext cx="6096000" cy="307777"/>
          </a:xfrm>
          <a:prstGeom prst="rect">
            <a:avLst/>
          </a:prstGeom>
        </p:spPr>
        <p:txBody>
          <a:bodyPr>
            <a:spAutoFit/>
          </a:bodyPr>
          <a:lstStyle/>
          <a:p>
            <a:pPr lvl="0">
              <a:defRPr/>
            </a:pPr>
            <a:r>
              <a:rPr lang="en-US" sz="1400" dirty="0">
                <a:solidFill>
                  <a:schemeClr val="tx1">
                    <a:lumMod val="65000"/>
                    <a:lumOff val="35000"/>
                  </a:schemeClr>
                </a:solidFill>
              </a:rPr>
              <a:t>2019 ©</a:t>
            </a:r>
            <a:r>
              <a:rPr lang="en-US" sz="1400" dirty="0"/>
              <a:t> </a:t>
            </a:r>
            <a:r>
              <a:rPr lang="en-US" sz="1400" dirty="0">
                <a:solidFill>
                  <a:schemeClr val="tx1">
                    <a:lumMod val="65000"/>
                    <a:lumOff val="35000"/>
                  </a:schemeClr>
                </a:solidFill>
              </a:rPr>
              <a:t>Van Dermyden Maddux Law Corporation</a:t>
            </a:r>
          </a:p>
        </p:txBody>
      </p:sp>
    </p:spTree>
    <p:extLst>
      <p:ext uri="{BB962C8B-B14F-4D97-AF65-F5344CB8AC3E}">
        <p14:creationId xmlns:p14="http://schemas.microsoft.com/office/powerpoint/2010/main" val="31359407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16B89A-34CF-4544-AD66-E264FA88CE15}"/>
              </a:ext>
            </a:extLst>
          </p:cNvPr>
          <p:cNvSpPr>
            <a:spLocks noGrp="1"/>
          </p:cNvSpPr>
          <p:nvPr>
            <p:ph type="title"/>
          </p:nvPr>
        </p:nvSpPr>
        <p:spPr/>
        <p:txBody>
          <a:bodyPr/>
          <a:lstStyle/>
          <a:p>
            <a:pPr algn="ctr"/>
            <a:r>
              <a:rPr lang="en-US" b="1" dirty="0">
                <a:latin typeface="Calibri" pitchFamily="34" charset="0"/>
              </a:rPr>
              <a:t>Mediating A Case With An Underlying Investigative Report</a:t>
            </a:r>
            <a:endParaRPr lang="en-US" dirty="0"/>
          </a:p>
        </p:txBody>
      </p:sp>
      <p:sp>
        <p:nvSpPr>
          <p:cNvPr id="3" name="Content Placeholder 2">
            <a:extLst>
              <a:ext uri="{FF2B5EF4-FFF2-40B4-BE49-F238E27FC236}">
                <a16:creationId xmlns:a16="http://schemas.microsoft.com/office/drawing/2014/main" id="{3BD6D007-A8F7-4C1F-988A-150D2844C907}"/>
              </a:ext>
            </a:extLst>
          </p:cNvPr>
          <p:cNvSpPr>
            <a:spLocks noGrp="1"/>
          </p:cNvSpPr>
          <p:nvPr>
            <p:ph sz="half" idx="1"/>
          </p:nvPr>
        </p:nvSpPr>
        <p:spPr>
          <a:xfrm>
            <a:off x="609600" y="1814731"/>
            <a:ext cx="5384800" cy="4128871"/>
          </a:xfrm>
        </p:spPr>
        <p:txBody>
          <a:bodyPr/>
          <a:lstStyle/>
          <a:p>
            <a:pPr marL="228600" indent="-228600">
              <a:lnSpc>
                <a:spcPct val="70000"/>
              </a:lnSpc>
              <a:buClr>
                <a:srgbClr val="008080"/>
              </a:buClr>
              <a:buSzPct val="85000"/>
              <a:buNone/>
              <a:defRPr/>
            </a:pPr>
            <a:r>
              <a:rPr lang="en-US" sz="2000" u="sng" dirty="0">
                <a:solidFill>
                  <a:schemeClr val="tx1">
                    <a:lumMod val="65000"/>
                    <a:lumOff val="35000"/>
                  </a:schemeClr>
                </a:solidFill>
              </a:rPr>
              <a:t>Statutory / EEO Policies</a:t>
            </a:r>
          </a:p>
          <a:p>
            <a:pPr marL="228600" indent="-228600">
              <a:lnSpc>
                <a:spcPct val="70000"/>
              </a:lnSpc>
              <a:buClr>
                <a:srgbClr val="008080"/>
              </a:buClr>
              <a:buSzPct val="85000"/>
              <a:buNone/>
              <a:defRPr/>
            </a:pPr>
            <a:endParaRPr lang="en-US" sz="2000" u="sng" dirty="0">
              <a:solidFill>
                <a:schemeClr val="tx1">
                  <a:lumMod val="65000"/>
                  <a:lumOff val="35000"/>
                </a:schemeClr>
              </a:solidFill>
            </a:endParaRPr>
          </a:p>
          <a:p>
            <a:pPr marL="228600" indent="-228600">
              <a:lnSpc>
                <a:spcPct val="70000"/>
              </a:lnSpc>
              <a:spcBef>
                <a:spcPct val="40000"/>
              </a:spcBef>
              <a:buClr>
                <a:schemeClr val="tx1">
                  <a:lumMod val="65000"/>
                  <a:lumOff val="35000"/>
                </a:schemeClr>
              </a:buClr>
              <a:buSzPct val="100000"/>
              <a:defRPr/>
            </a:pPr>
            <a:r>
              <a:rPr lang="en-US" sz="2000" dirty="0">
                <a:solidFill>
                  <a:schemeClr val="tx1">
                    <a:lumMod val="65000"/>
                    <a:lumOff val="35000"/>
                  </a:schemeClr>
                </a:solidFill>
              </a:rPr>
              <a:t>Harassment, discrimination, retaliation, “hostile work environment” </a:t>
            </a:r>
          </a:p>
          <a:p>
            <a:pPr marL="228600" indent="-228600">
              <a:lnSpc>
                <a:spcPct val="70000"/>
              </a:lnSpc>
              <a:buClr>
                <a:schemeClr val="tx1">
                  <a:lumMod val="65000"/>
                  <a:lumOff val="35000"/>
                </a:schemeClr>
              </a:buClr>
              <a:buSzPct val="100000"/>
              <a:defRPr/>
            </a:pPr>
            <a:r>
              <a:rPr lang="en-US" sz="2000" dirty="0">
                <a:solidFill>
                  <a:schemeClr val="tx1">
                    <a:lumMod val="65000"/>
                    <a:lumOff val="35000"/>
                  </a:schemeClr>
                </a:solidFill>
              </a:rPr>
              <a:t>Whistleblower</a:t>
            </a:r>
          </a:p>
          <a:p>
            <a:pPr marL="228600" indent="-228600">
              <a:lnSpc>
                <a:spcPct val="70000"/>
              </a:lnSpc>
              <a:buClr>
                <a:schemeClr val="tx1">
                  <a:lumMod val="65000"/>
                  <a:lumOff val="35000"/>
                </a:schemeClr>
              </a:buClr>
              <a:buSzPct val="100000"/>
              <a:defRPr/>
            </a:pPr>
            <a:r>
              <a:rPr lang="en-US" sz="2000" dirty="0">
                <a:solidFill>
                  <a:schemeClr val="tx1">
                    <a:lumMod val="65000"/>
                    <a:lumOff val="35000"/>
                  </a:schemeClr>
                </a:solidFill>
              </a:rPr>
              <a:t>Wage and hour</a:t>
            </a:r>
          </a:p>
          <a:p>
            <a:pPr marL="228600" indent="-228600">
              <a:lnSpc>
                <a:spcPct val="70000"/>
              </a:lnSpc>
              <a:buClr>
                <a:srgbClr val="008080"/>
              </a:buClr>
              <a:buSzPct val="85000"/>
              <a:buNone/>
              <a:defRPr/>
            </a:pPr>
            <a:endParaRPr lang="en-US" sz="2000" u="sng" dirty="0">
              <a:solidFill>
                <a:schemeClr val="tx1">
                  <a:lumMod val="65000"/>
                  <a:lumOff val="35000"/>
                </a:schemeClr>
              </a:solidFill>
            </a:endParaRPr>
          </a:p>
          <a:p>
            <a:pPr marL="228600" indent="-228600">
              <a:lnSpc>
                <a:spcPct val="70000"/>
              </a:lnSpc>
              <a:buClr>
                <a:srgbClr val="008080"/>
              </a:buClr>
              <a:buSzPct val="85000"/>
              <a:buNone/>
              <a:defRPr/>
            </a:pPr>
            <a:r>
              <a:rPr lang="en-US" sz="2000" u="sng" dirty="0">
                <a:solidFill>
                  <a:schemeClr val="tx1">
                    <a:lumMod val="65000"/>
                    <a:lumOff val="35000"/>
                  </a:schemeClr>
                </a:solidFill>
              </a:rPr>
              <a:t>Performance </a:t>
            </a:r>
          </a:p>
          <a:p>
            <a:pPr marL="228600" indent="-228600">
              <a:lnSpc>
                <a:spcPct val="70000"/>
              </a:lnSpc>
              <a:buClr>
                <a:srgbClr val="008080"/>
              </a:buClr>
              <a:buSzPct val="85000"/>
              <a:buNone/>
              <a:defRPr/>
            </a:pPr>
            <a:endParaRPr lang="en-US" sz="2000" u="sng" dirty="0">
              <a:solidFill>
                <a:schemeClr val="tx1">
                  <a:lumMod val="65000"/>
                  <a:lumOff val="35000"/>
                </a:schemeClr>
              </a:solidFill>
            </a:endParaRPr>
          </a:p>
          <a:p>
            <a:pPr marL="228600" indent="-228600">
              <a:lnSpc>
                <a:spcPct val="70000"/>
              </a:lnSpc>
              <a:buClr>
                <a:schemeClr val="tx1">
                  <a:lumMod val="65000"/>
                  <a:lumOff val="35000"/>
                </a:schemeClr>
              </a:buClr>
              <a:buSzPct val="100000"/>
              <a:defRPr/>
            </a:pPr>
            <a:r>
              <a:rPr lang="en-US" sz="2000" dirty="0">
                <a:solidFill>
                  <a:schemeClr val="tx1">
                    <a:lumMod val="65000"/>
                    <a:lumOff val="35000"/>
                  </a:schemeClr>
                </a:solidFill>
              </a:rPr>
              <a:t>Attendance</a:t>
            </a:r>
          </a:p>
          <a:p>
            <a:pPr marL="228600" indent="-228600">
              <a:lnSpc>
                <a:spcPct val="70000"/>
              </a:lnSpc>
              <a:buClr>
                <a:schemeClr val="tx1">
                  <a:lumMod val="65000"/>
                  <a:lumOff val="35000"/>
                </a:schemeClr>
              </a:buClr>
              <a:buSzPct val="100000"/>
              <a:defRPr/>
            </a:pPr>
            <a:r>
              <a:rPr lang="en-US" sz="2000" dirty="0">
                <a:solidFill>
                  <a:schemeClr val="tx1">
                    <a:lumMod val="65000"/>
                    <a:lumOff val="35000"/>
                  </a:schemeClr>
                </a:solidFill>
              </a:rPr>
              <a:t>Performance</a:t>
            </a:r>
          </a:p>
          <a:p>
            <a:pPr marL="0" indent="0">
              <a:buNone/>
            </a:pPr>
            <a:endParaRPr lang="en-US" dirty="0"/>
          </a:p>
        </p:txBody>
      </p:sp>
      <p:sp>
        <p:nvSpPr>
          <p:cNvPr id="4" name="Content Placeholder 3">
            <a:extLst>
              <a:ext uri="{FF2B5EF4-FFF2-40B4-BE49-F238E27FC236}">
                <a16:creationId xmlns:a16="http://schemas.microsoft.com/office/drawing/2014/main" id="{C1A4EA89-7BA8-4E19-96E7-7C69B7593727}"/>
              </a:ext>
            </a:extLst>
          </p:cNvPr>
          <p:cNvSpPr>
            <a:spLocks noGrp="1"/>
          </p:cNvSpPr>
          <p:nvPr>
            <p:ph sz="half" idx="2"/>
          </p:nvPr>
        </p:nvSpPr>
        <p:spPr>
          <a:xfrm>
            <a:off x="6197600" y="1814731"/>
            <a:ext cx="5384800" cy="4128869"/>
          </a:xfrm>
        </p:spPr>
        <p:txBody>
          <a:bodyPr/>
          <a:lstStyle/>
          <a:p>
            <a:pPr>
              <a:lnSpc>
                <a:spcPct val="70000"/>
              </a:lnSpc>
              <a:spcBef>
                <a:spcPts val="0"/>
              </a:spcBef>
              <a:buClr>
                <a:schemeClr val="tx1">
                  <a:lumMod val="65000"/>
                  <a:lumOff val="35000"/>
                </a:schemeClr>
              </a:buClr>
              <a:buSzPct val="100000"/>
              <a:buFont typeface="Arial" panose="020B0604020202020204" pitchFamily="34" charset="0"/>
              <a:buChar char="•"/>
              <a:defRPr/>
            </a:pPr>
            <a:r>
              <a:rPr lang="en-US" sz="2000" u="sng" dirty="0">
                <a:solidFill>
                  <a:schemeClr val="tx1">
                    <a:lumMod val="65000"/>
                    <a:lumOff val="35000"/>
                  </a:schemeClr>
                </a:solidFill>
              </a:rPr>
              <a:t>Workplace Policies – Misconduct </a:t>
            </a:r>
          </a:p>
          <a:p>
            <a:pPr marL="0" indent="0">
              <a:lnSpc>
                <a:spcPct val="70000"/>
              </a:lnSpc>
              <a:spcBef>
                <a:spcPts val="0"/>
              </a:spcBef>
              <a:buClr>
                <a:schemeClr val="tx1">
                  <a:lumMod val="65000"/>
                  <a:lumOff val="35000"/>
                </a:schemeClr>
              </a:buClr>
              <a:buSzPct val="100000"/>
              <a:buNone/>
              <a:defRPr/>
            </a:pPr>
            <a:endParaRPr lang="en-US" sz="2000" u="sng" dirty="0">
              <a:solidFill>
                <a:schemeClr val="tx1">
                  <a:lumMod val="65000"/>
                  <a:lumOff val="35000"/>
                </a:schemeClr>
              </a:solidFill>
            </a:endParaRPr>
          </a:p>
          <a:p>
            <a:pPr>
              <a:lnSpc>
                <a:spcPct val="70000"/>
              </a:lnSpc>
              <a:spcBef>
                <a:spcPct val="40000"/>
              </a:spcBef>
              <a:buClr>
                <a:schemeClr val="tx1">
                  <a:lumMod val="65000"/>
                  <a:lumOff val="35000"/>
                </a:schemeClr>
              </a:buClr>
              <a:buSzPct val="100000"/>
              <a:buFont typeface="Arial" panose="020B0604020202020204" pitchFamily="34" charset="0"/>
              <a:buChar char="•"/>
              <a:defRPr/>
            </a:pPr>
            <a:r>
              <a:rPr lang="en-US" sz="2000" dirty="0">
                <a:solidFill>
                  <a:schemeClr val="tx1">
                    <a:lumMod val="65000"/>
                    <a:lumOff val="35000"/>
                  </a:schemeClr>
                </a:solidFill>
              </a:rPr>
              <a:t>Bullying  </a:t>
            </a:r>
          </a:p>
          <a:p>
            <a:pPr>
              <a:lnSpc>
                <a:spcPct val="70000"/>
              </a:lnSpc>
              <a:spcBef>
                <a:spcPct val="40000"/>
              </a:spcBef>
              <a:buClr>
                <a:schemeClr val="tx1">
                  <a:lumMod val="65000"/>
                  <a:lumOff val="35000"/>
                </a:schemeClr>
              </a:buClr>
              <a:buSzPct val="100000"/>
              <a:buFont typeface="Arial" panose="020B0604020202020204" pitchFamily="34" charset="0"/>
              <a:buChar char="•"/>
              <a:defRPr/>
            </a:pPr>
            <a:r>
              <a:rPr lang="en-US" sz="2000" dirty="0">
                <a:solidFill>
                  <a:schemeClr val="tx1">
                    <a:lumMod val="65000"/>
                    <a:lumOff val="35000"/>
                  </a:schemeClr>
                </a:solidFill>
              </a:rPr>
              <a:t>Ethics</a:t>
            </a:r>
          </a:p>
          <a:p>
            <a:pPr>
              <a:lnSpc>
                <a:spcPct val="70000"/>
              </a:lnSpc>
              <a:buClr>
                <a:schemeClr val="tx1">
                  <a:lumMod val="65000"/>
                  <a:lumOff val="35000"/>
                </a:schemeClr>
              </a:buClr>
              <a:buSzPct val="100000"/>
              <a:buFont typeface="Arial" panose="020B0604020202020204" pitchFamily="34" charset="0"/>
              <a:buChar char="•"/>
              <a:defRPr/>
            </a:pPr>
            <a:r>
              <a:rPr lang="en-US" sz="2000" dirty="0">
                <a:solidFill>
                  <a:schemeClr val="tx1">
                    <a:lumMod val="65000"/>
                    <a:lumOff val="35000"/>
                  </a:schemeClr>
                </a:solidFill>
              </a:rPr>
              <a:t>Conflicts of Interest</a:t>
            </a:r>
          </a:p>
          <a:p>
            <a:pPr>
              <a:lnSpc>
                <a:spcPct val="70000"/>
              </a:lnSpc>
              <a:buClr>
                <a:schemeClr val="tx1">
                  <a:lumMod val="65000"/>
                  <a:lumOff val="35000"/>
                </a:schemeClr>
              </a:buClr>
              <a:buSzPct val="100000"/>
              <a:buFont typeface="Arial" panose="020B0604020202020204" pitchFamily="34" charset="0"/>
              <a:buChar char="•"/>
              <a:defRPr/>
            </a:pPr>
            <a:r>
              <a:rPr lang="en-US" sz="2000" dirty="0">
                <a:solidFill>
                  <a:schemeClr val="tx1">
                    <a:lumMod val="65000"/>
                    <a:lumOff val="35000"/>
                  </a:schemeClr>
                </a:solidFill>
              </a:rPr>
              <a:t>Compliance</a:t>
            </a:r>
          </a:p>
          <a:p>
            <a:pPr>
              <a:lnSpc>
                <a:spcPct val="70000"/>
              </a:lnSpc>
              <a:buClr>
                <a:schemeClr val="tx1">
                  <a:lumMod val="65000"/>
                  <a:lumOff val="35000"/>
                </a:schemeClr>
              </a:buClr>
              <a:buSzPct val="100000"/>
              <a:buFont typeface="Arial" panose="020B0604020202020204" pitchFamily="34" charset="0"/>
              <a:buChar char="•"/>
              <a:defRPr/>
            </a:pPr>
            <a:r>
              <a:rPr lang="en-US" sz="2000" dirty="0">
                <a:solidFill>
                  <a:schemeClr val="tx1">
                    <a:lumMod val="65000"/>
                    <a:lumOff val="35000"/>
                  </a:schemeClr>
                </a:solidFill>
              </a:rPr>
              <a:t>Substance use or sales</a:t>
            </a:r>
          </a:p>
          <a:p>
            <a:pPr>
              <a:lnSpc>
                <a:spcPct val="70000"/>
              </a:lnSpc>
              <a:buClr>
                <a:schemeClr val="tx1">
                  <a:lumMod val="65000"/>
                  <a:lumOff val="35000"/>
                </a:schemeClr>
              </a:buClr>
              <a:buSzPct val="100000"/>
              <a:buFont typeface="Arial" panose="020B0604020202020204" pitchFamily="34" charset="0"/>
              <a:buChar char="•"/>
              <a:defRPr/>
            </a:pPr>
            <a:r>
              <a:rPr lang="en-US" sz="2000" dirty="0">
                <a:solidFill>
                  <a:schemeClr val="tx1">
                    <a:lumMod val="65000"/>
                    <a:lumOff val="35000"/>
                  </a:schemeClr>
                </a:solidFill>
              </a:rPr>
              <a:t>Violence or threats of violence </a:t>
            </a:r>
          </a:p>
          <a:p>
            <a:pPr>
              <a:lnSpc>
                <a:spcPct val="70000"/>
              </a:lnSpc>
              <a:buClr>
                <a:schemeClr val="tx1">
                  <a:lumMod val="65000"/>
                  <a:lumOff val="35000"/>
                </a:schemeClr>
              </a:buClr>
              <a:buSzPct val="100000"/>
              <a:buFont typeface="Arial" panose="020B0604020202020204" pitchFamily="34" charset="0"/>
              <a:buChar char="•"/>
              <a:defRPr/>
            </a:pPr>
            <a:r>
              <a:rPr lang="en-US" sz="2000" dirty="0">
                <a:solidFill>
                  <a:schemeClr val="tx1">
                    <a:lumMod val="65000"/>
                    <a:lumOff val="35000"/>
                  </a:schemeClr>
                </a:solidFill>
              </a:rPr>
              <a:t>Rape, sexual assault, stalking, assault and battery </a:t>
            </a:r>
          </a:p>
          <a:p>
            <a:pPr>
              <a:lnSpc>
                <a:spcPct val="70000"/>
              </a:lnSpc>
              <a:buClr>
                <a:schemeClr val="tx1">
                  <a:lumMod val="65000"/>
                  <a:lumOff val="35000"/>
                </a:schemeClr>
              </a:buClr>
              <a:buSzPct val="100000"/>
              <a:buFont typeface="Arial" panose="020B0604020202020204" pitchFamily="34" charset="0"/>
              <a:buChar char="•"/>
              <a:defRPr/>
            </a:pPr>
            <a:r>
              <a:rPr lang="en-US" sz="2000" dirty="0">
                <a:solidFill>
                  <a:schemeClr val="tx1">
                    <a:lumMod val="65000"/>
                    <a:lumOff val="35000"/>
                  </a:schemeClr>
                </a:solidFill>
              </a:rPr>
              <a:t>Falsification of records</a:t>
            </a:r>
          </a:p>
          <a:p>
            <a:pPr>
              <a:lnSpc>
                <a:spcPct val="70000"/>
              </a:lnSpc>
              <a:buClr>
                <a:schemeClr val="tx1">
                  <a:lumMod val="65000"/>
                  <a:lumOff val="35000"/>
                </a:schemeClr>
              </a:buClr>
              <a:buSzPct val="100000"/>
              <a:buFont typeface="Arial" panose="020B0604020202020204" pitchFamily="34" charset="0"/>
              <a:buChar char="•"/>
              <a:defRPr/>
            </a:pPr>
            <a:r>
              <a:rPr lang="en-US" sz="2000" dirty="0">
                <a:solidFill>
                  <a:schemeClr val="tx1">
                    <a:lumMod val="65000"/>
                    <a:lumOff val="35000"/>
                  </a:schemeClr>
                </a:solidFill>
              </a:rPr>
              <a:t>Embezzlement</a:t>
            </a:r>
          </a:p>
          <a:p>
            <a:pPr>
              <a:lnSpc>
                <a:spcPct val="70000"/>
              </a:lnSpc>
              <a:buClr>
                <a:schemeClr val="tx1">
                  <a:lumMod val="65000"/>
                  <a:lumOff val="35000"/>
                </a:schemeClr>
              </a:buClr>
              <a:buSzPct val="100000"/>
              <a:buFont typeface="Arial" panose="020B0604020202020204" pitchFamily="34" charset="0"/>
              <a:buChar char="•"/>
              <a:defRPr/>
            </a:pPr>
            <a:r>
              <a:rPr lang="en-US" sz="2000" dirty="0">
                <a:solidFill>
                  <a:schemeClr val="tx1">
                    <a:lumMod val="65000"/>
                    <a:lumOff val="35000"/>
                  </a:schemeClr>
                </a:solidFill>
              </a:rPr>
              <a:t>False claims</a:t>
            </a:r>
          </a:p>
          <a:p>
            <a:pPr>
              <a:lnSpc>
                <a:spcPct val="70000"/>
              </a:lnSpc>
              <a:buClr>
                <a:schemeClr val="tx1">
                  <a:lumMod val="65000"/>
                  <a:lumOff val="35000"/>
                </a:schemeClr>
              </a:buClr>
              <a:buSzPct val="100000"/>
              <a:buFont typeface="Arial" panose="020B0604020202020204" pitchFamily="34" charset="0"/>
              <a:buChar char="•"/>
              <a:defRPr/>
            </a:pPr>
            <a:r>
              <a:rPr lang="en-US" sz="2000" dirty="0">
                <a:solidFill>
                  <a:schemeClr val="tx1">
                    <a:lumMod val="65000"/>
                    <a:lumOff val="35000"/>
                  </a:schemeClr>
                </a:solidFill>
              </a:rPr>
              <a:t>Defamation</a:t>
            </a:r>
          </a:p>
          <a:p>
            <a:pPr>
              <a:lnSpc>
                <a:spcPct val="70000"/>
              </a:lnSpc>
              <a:buClr>
                <a:schemeClr val="tx1">
                  <a:lumMod val="65000"/>
                  <a:lumOff val="35000"/>
                </a:schemeClr>
              </a:buClr>
              <a:buSzPct val="100000"/>
              <a:buFont typeface="Arial" panose="020B0604020202020204" pitchFamily="34" charset="0"/>
              <a:buChar char="•"/>
              <a:defRPr/>
            </a:pPr>
            <a:r>
              <a:rPr lang="en-US" sz="2000" dirty="0">
                <a:solidFill>
                  <a:schemeClr val="tx1">
                    <a:lumMod val="65000"/>
                    <a:lumOff val="35000"/>
                  </a:schemeClr>
                </a:solidFill>
              </a:rPr>
              <a:t>Fraud</a:t>
            </a:r>
          </a:p>
          <a:p>
            <a:pPr>
              <a:lnSpc>
                <a:spcPct val="70000"/>
              </a:lnSpc>
              <a:buClr>
                <a:schemeClr val="tx1">
                  <a:lumMod val="65000"/>
                  <a:lumOff val="35000"/>
                </a:schemeClr>
              </a:buClr>
              <a:buSzPct val="100000"/>
              <a:buFont typeface="Arial" panose="020B0604020202020204" pitchFamily="34" charset="0"/>
              <a:buChar char="•"/>
              <a:defRPr/>
            </a:pPr>
            <a:r>
              <a:rPr lang="en-US" sz="2000" dirty="0">
                <a:solidFill>
                  <a:schemeClr val="tx1">
                    <a:lumMod val="65000"/>
                    <a:lumOff val="35000"/>
                  </a:schemeClr>
                </a:solidFill>
              </a:rPr>
              <a:t>Privacy </a:t>
            </a:r>
          </a:p>
          <a:p>
            <a:pPr>
              <a:lnSpc>
                <a:spcPct val="70000"/>
              </a:lnSpc>
              <a:buClr>
                <a:schemeClr val="tx1">
                  <a:lumMod val="65000"/>
                  <a:lumOff val="35000"/>
                </a:schemeClr>
              </a:buClr>
              <a:buSzPct val="100000"/>
              <a:buFont typeface="Arial" panose="020B0604020202020204" pitchFamily="34" charset="0"/>
              <a:buChar char="•"/>
              <a:defRPr/>
            </a:pPr>
            <a:r>
              <a:rPr lang="en-US" sz="2000" dirty="0">
                <a:solidFill>
                  <a:schemeClr val="tx1">
                    <a:lumMod val="65000"/>
                    <a:lumOff val="35000"/>
                  </a:schemeClr>
                </a:solidFill>
              </a:rPr>
              <a:t>Code of conduct </a:t>
            </a:r>
          </a:p>
          <a:p>
            <a:endParaRPr lang="en-US" dirty="0"/>
          </a:p>
        </p:txBody>
      </p:sp>
      <p:sp>
        <p:nvSpPr>
          <p:cNvPr id="6" name="Slide Number Placeholder 5">
            <a:extLst>
              <a:ext uri="{FF2B5EF4-FFF2-40B4-BE49-F238E27FC236}">
                <a16:creationId xmlns:a16="http://schemas.microsoft.com/office/drawing/2014/main" id="{3892952A-D72B-4C58-AD0F-29AB5BED5698}"/>
              </a:ext>
            </a:extLst>
          </p:cNvPr>
          <p:cNvSpPr>
            <a:spLocks noGrp="1"/>
          </p:cNvSpPr>
          <p:nvPr>
            <p:ph type="sldNum" sz="quarter" idx="12"/>
          </p:nvPr>
        </p:nvSpPr>
        <p:spPr/>
        <p:txBody>
          <a:bodyPr/>
          <a:lstStyle/>
          <a:p>
            <a:fld id="{C6B746E3-6423-CD46-99CC-39E018922727}" type="slidenum">
              <a:rPr lang="en-US" smtClean="0"/>
              <a:pPr/>
              <a:t>8</a:t>
            </a:fld>
            <a:endParaRPr lang="en-US" dirty="0"/>
          </a:p>
        </p:txBody>
      </p:sp>
      <p:sp>
        <p:nvSpPr>
          <p:cNvPr id="9" name="Rectangle 8">
            <a:extLst>
              <a:ext uri="{FF2B5EF4-FFF2-40B4-BE49-F238E27FC236}">
                <a16:creationId xmlns:a16="http://schemas.microsoft.com/office/drawing/2014/main" id="{8A90F15A-1CE5-40DF-A47C-EC13492E8746}"/>
              </a:ext>
            </a:extLst>
          </p:cNvPr>
          <p:cNvSpPr/>
          <p:nvPr/>
        </p:nvSpPr>
        <p:spPr>
          <a:xfrm>
            <a:off x="121920" y="6369150"/>
            <a:ext cx="6096000" cy="307777"/>
          </a:xfrm>
          <a:prstGeom prst="rect">
            <a:avLst/>
          </a:prstGeom>
        </p:spPr>
        <p:txBody>
          <a:bodyPr>
            <a:spAutoFit/>
          </a:bodyPr>
          <a:lstStyle/>
          <a:p>
            <a:pPr lvl="0">
              <a:defRPr/>
            </a:pPr>
            <a:r>
              <a:rPr lang="en-US" sz="1400" dirty="0">
                <a:solidFill>
                  <a:schemeClr val="tx1">
                    <a:lumMod val="65000"/>
                    <a:lumOff val="35000"/>
                  </a:schemeClr>
                </a:solidFill>
              </a:rPr>
              <a:t>2019 ©</a:t>
            </a:r>
            <a:r>
              <a:rPr lang="en-US" sz="1400" dirty="0"/>
              <a:t> </a:t>
            </a:r>
            <a:r>
              <a:rPr lang="en-US" sz="1400" dirty="0">
                <a:solidFill>
                  <a:schemeClr val="tx1">
                    <a:lumMod val="65000"/>
                    <a:lumOff val="35000"/>
                  </a:schemeClr>
                </a:solidFill>
              </a:rPr>
              <a:t>Van Dermyden Maddux Law Corporation</a:t>
            </a:r>
          </a:p>
        </p:txBody>
      </p:sp>
    </p:spTree>
    <p:extLst>
      <p:ext uri="{BB962C8B-B14F-4D97-AF65-F5344CB8AC3E}">
        <p14:creationId xmlns:p14="http://schemas.microsoft.com/office/powerpoint/2010/main" val="15612237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6C55BE-9BC7-4B68-945E-E71B3B34239B}"/>
              </a:ext>
            </a:extLst>
          </p:cNvPr>
          <p:cNvSpPr>
            <a:spLocks noGrp="1"/>
          </p:cNvSpPr>
          <p:nvPr>
            <p:ph type="title"/>
          </p:nvPr>
        </p:nvSpPr>
        <p:spPr/>
        <p:txBody>
          <a:bodyPr/>
          <a:lstStyle/>
          <a:p>
            <a:pPr algn="ctr"/>
            <a:r>
              <a:rPr lang="en-US" b="1" dirty="0">
                <a:latin typeface="Calibri" panose="020F0502020204030204" pitchFamily="34" charset="0"/>
              </a:rPr>
              <a:t>The Purpose of</a:t>
            </a:r>
            <a:r>
              <a:rPr lang="en-US" b="1" i="1" dirty="0">
                <a:latin typeface="Calibri" panose="020F0502020204030204" pitchFamily="34" charset="0"/>
              </a:rPr>
              <a:t> </a:t>
            </a:r>
            <a:r>
              <a:rPr lang="en-US" b="1" dirty="0">
                <a:latin typeface="Calibri" panose="020F0502020204030204" pitchFamily="34" charset="0"/>
              </a:rPr>
              <a:t>Workplace</a:t>
            </a:r>
            <a:r>
              <a:rPr lang="en-US" b="1" i="1" dirty="0">
                <a:latin typeface="Calibri" panose="020F0502020204030204" pitchFamily="34" charset="0"/>
              </a:rPr>
              <a:t> </a:t>
            </a:r>
            <a:r>
              <a:rPr lang="en-US" b="1" dirty="0">
                <a:latin typeface="Calibri" panose="020F0502020204030204" pitchFamily="34" charset="0"/>
              </a:rPr>
              <a:t>Investigations</a:t>
            </a:r>
            <a:endParaRPr lang="en-US" dirty="0"/>
          </a:p>
        </p:txBody>
      </p:sp>
      <p:sp>
        <p:nvSpPr>
          <p:cNvPr id="3" name="Content Placeholder 2">
            <a:extLst>
              <a:ext uri="{FF2B5EF4-FFF2-40B4-BE49-F238E27FC236}">
                <a16:creationId xmlns:a16="http://schemas.microsoft.com/office/drawing/2014/main" id="{934DA0B6-DAE0-4909-ABC1-BF5E7D085072}"/>
              </a:ext>
            </a:extLst>
          </p:cNvPr>
          <p:cNvSpPr>
            <a:spLocks noGrp="1"/>
          </p:cNvSpPr>
          <p:nvPr>
            <p:ph idx="1"/>
          </p:nvPr>
        </p:nvSpPr>
        <p:spPr>
          <a:xfrm>
            <a:off x="701964" y="1654372"/>
            <a:ext cx="10972800" cy="4838503"/>
          </a:xfrm>
        </p:spPr>
        <p:txBody>
          <a:bodyPr/>
          <a:lstStyle/>
          <a:p>
            <a:pPr marL="514350" indent="-514350">
              <a:lnSpc>
                <a:spcPct val="90000"/>
              </a:lnSpc>
              <a:buNone/>
            </a:pPr>
            <a:r>
              <a:rPr lang="en-US" sz="1800" b="1" u="sng" dirty="0">
                <a:solidFill>
                  <a:schemeClr val="tx1">
                    <a:lumMod val="65000"/>
                    <a:lumOff val="35000"/>
                  </a:schemeClr>
                </a:solidFill>
              </a:rPr>
              <a:t>To advise the decision-maker of the following</a:t>
            </a:r>
            <a:r>
              <a:rPr lang="en-US" sz="1800" b="1" dirty="0">
                <a:solidFill>
                  <a:schemeClr val="tx1">
                    <a:lumMod val="65000"/>
                    <a:lumOff val="35000"/>
                  </a:schemeClr>
                </a:solidFill>
              </a:rPr>
              <a:t>:</a:t>
            </a:r>
          </a:p>
          <a:p>
            <a:pPr marL="514350" indent="-514350">
              <a:lnSpc>
                <a:spcPct val="90000"/>
              </a:lnSpc>
              <a:spcBef>
                <a:spcPts val="1200"/>
              </a:spcBef>
              <a:buFontTx/>
              <a:buAutoNum type="arabicPeriod"/>
            </a:pPr>
            <a:r>
              <a:rPr lang="en-US" sz="1800" dirty="0">
                <a:solidFill>
                  <a:schemeClr val="tx1">
                    <a:lumMod val="65000"/>
                    <a:lumOff val="35000"/>
                  </a:schemeClr>
                </a:solidFill>
              </a:rPr>
              <a:t>Did the alleged conduct, more likely than not, occur?</a:t>
            </a:r>
          </a:p>
          <a:p>
            <a:pPr marL="0" indent="0">
              <a:lnSpc>
                <a:spcPct val="120000"/>
              </a:lnSpc>
              <a:spcBef>
                <a:spcPts val="600"/>
              </a:spcBef>
              <a:buNone/>
            </a:pPr>
            <a:r>
              <a:rPr lang="en-US" sz="1800" dirty="0">
                <a:solidFill>
                  <a:schemeClr val="tx1">
                    <a:lumMod val="65000"/>
                    <a:lumOff val="35000"/>
                  </a:schemeClr>
                </a:solidFill>
              </a:rPr>
              <a:t>	[Or… Did the alleged conduct more likely than not occur for an improper purpose in violation of 		policy?]</a:t>
            </a:r>
          </a:p>
          <a:p>
            <a:pPr marL="0" indent="0">
              <a:lnSpc>
                <a:spcPct val="90000"/>
              </a:lnSpc>
              <a:spcBef>
                <a:spcPts val="600"/>
              </a:spcBef>
              <a:buNone/>
            </a:pPr>
            <a:r>
              <a:rPr lang="en-US" sz="1800" dirty="0">
                <a:solidFill>
                  <a:schemeClr val="tx1">
                    <a:lumMod val="65000"/>
                    <a:lumOff val="35000"/>
                  </a:schemeClr>
                </a:solidFill>
              </a:rPr>
              <a:t>2.	If so, was it a violation of policy? </a:t>
            </a:r>
          </a:p>
          <a:p>
            <a:pPr marL="514350" indent="-514350">
              <a:lnSpc>
                <a:spcPct val="90000"/>
              </a:lnSpc>
              <a:spcBef>
                <a:spcPct val="80000"/>
              </a:spcBef>
              <a:buNone/>
            </a:pPr>
            <a:r>
              <a:rPr lang="en-US" sz="1800" b="1" u="sng" dirty="0">
                <a:solidFill>
                  <a:schemeClr val="tx1">
                    <a:lumMod val="65000"/>
                    <a:lumOff val="35000"/>
                  </a:schemeClr>
                </a:solidFill>
              </a:rPr>
              <a:t>To allow the decision-maker to determine</a:t>
            </a:r>
            <a:r>
              <a:rPr lang="en-US" sz="1800" b="1" dirty="0">
                <a:solidFill>
                  <a:schemeClr val="tx1">
                    <a:lumMod val="65000"/>
                    <a:lumOff val="35000"/>
                  </a:schemeClr>
                </a:solidFill>
              </a:rPr>
              <a:t>:</a:t>
            </a:r>
          </a:p>
          <a:p>
            <a:pPr marL="514350" indent="-514350">
              <a:lnSpc>
                <a:spcPct val="90000"/>
              </a:lnSpc>
              <a:spcBef>
                <a:spcPts val="1200"/>
              </a:spcBef>
              <a:buFontTx/>
              <a:buAutoNum type="arabicPeriod"/>
            </a:pPr>
            <a:r>
              <a:rPr lang="en-US" sz="1800" dirty="0">
                <a:solidFill>
                  <a:schemeClr val="tx1">
                    <a:lumMod val="65000"/>
                    <a:lumOff val="35000"/>
                  </a:schemeClr>
                </a:solidFill>
              </a:rPr>
              <a:t>What is the appropriate response?</a:t>
            </a:r>
          </a:p>
          <a:p>
            <a:pPr marL="514350" indent="-514350">
              <a:lnSpc>
                <a:spcPct val="90000"/>
              </a:lnSpc>
              <a:spcBef>
                <a:spcPts val="600"/>
              </a:spcBef>
              <a:buNone/>
            </a:pPr>
            <a:r>
              <a:rPr lang="en-US" sz="1800" dirty="0">
                <a:solidFill>
                  <a:schemeClr val="tx1">
                    <a:lumMod val="65000"/>
                    <a:lumOff val="35000"/>
                  </a:schemeClr>
                </a:solidFill>
              </a:rPr>
              <a:t>	A.	Exonerate</a:t>
            </a:r>
          </a:p>
          <a:p>
            <a:pPr marL="514350" indent="-514350">
              <a:lnSpc>
                <a:spcPct val="90000"/>
              </a:lnSpc>
              <a:spcBef>
                <a:spcPts val="600"/>
              </a:spcBef>
              <a:buNone/>
            </a:pPr>
            <a:r>
              <a:rPr lang="en-US" sz="1800" dirty="0">
                <a:solidFill>
                  <a:schemeClr val="tx1">
                    <a:lumMod val="65000"/>
                    <a:lumOff val="35000"/>
                  </a:schemeClr>
                </a:solidFill>
              </a:rPr>
              <a:t>	B.	Discipline</a:t>
            </a:r>
          </a:p>
          <a:p>
            <a:pPr marL="514350" indent="-514350">
              <a:lnSpc>
                <a:spcPct val="120000"/>
              </a:lnSpc>
              <a:spcBef>
                <a:spcPts val="600"/>
              </a:spcBef>
              <a:buNone/>
            </a:pPr>
            <a:r>
              <a:rPr lang="en-US" sz="1800" dirty="0">
                <a:solidFill>
                  <a:schemeClr val="tx1">
                    <a:lumMod val="65000"/>
                    <a:lumOff val="35000"/>
                  </a:schemeClr>
                </a:solidFill>
              </a:rPr>
              <a:t>		a. What is the appropriate level of action to remedy</a:t>
            </a:r>
            <a:br>
              <a:rPr lang="en-US" sz="1800" dirty="0">
                <a:solidFill>
                  <a:schemeClr val="tx1">
                    <a:lumMod val="65000"/>
                    <a:lumOff val="35000"/>
                  </a:schemeClr>
                </a:solidFill>
              </a:rPr>
            </a:br>
            <a:r>
              <a:rPr lang="en-US" sz="1800" dirty="0">
                <a:solidFill>
                  <a:schemeClr val="tx1">
                    <a:lumMod val="65000"/>
                    <a:lumOff val="35000"/>
                  </a:schemeClr>
                </a:solidFill>
              </a:rPr>
              <a:t>   	    past behavior?</a:t>
            </a:r>
          </a:p>
          <a:p>
            <a:pPr marL="914400" lvl="1" indent="-514350">
              <a:lnSpc>
                <a:spcPct val="120000"/>
              </a:lnSpc>
              <a:spcBef>
                <a:spcPts val="600"/>
              </a:spcBef>
              <a:buNone/>
            </a:pPr>
            <a:r>
              <a:rPr lang="en-US" sz="1800" dirty="0">
                <a:solidFill>
                  <a:schemeClr val="tx1">
                    <a:lumMod val="65000"/>
                    <a:lumOff val="35000"/>
                  </a:schemeClr>
                </a:solidFill>
              </a:rPr>
              <a:t>	b. What is necessary to prevent it from occurring in </a:t>
            </a:r>
            <a:br>
              <a:rPr lang="en-US" sz="1800" dirty="0">
                <a:solidFill>
                  <a:schemeClr val="tx1">
                    <a:lumMod val="65000"/>
                    <a:lumOff val="35000"/>
                  </a:schemeClr>
                </a:solidFill>
              </a:rPr>
            </a:br>
            <a:r>
              <a:rPr lang="en-US" sz="1800" dirty="0">
                <a:solidFill>
                  <a:schemeClr val="tx1">
                    <a:lumMod val="65000"/>
                    <a:lumOff val="35000"/>
                  </a:schemeClr>
                </a:solidFill>
              </a:rPr>
              <a:t>    the future? </a:t>
            </a:r>
          </a:p>
          <a:p>
            <a:endParaRPr lang="en-US" dirty="0"/>
          </a:p>
        </p:txBody>
      </p:sp>
      <p:sp>
        <p:nvSpPr>
          <p:cNvPr id="5" name="Slide Number Placeholder 4">
            <a:extLst>
              <a:ext uri="{FF2B5EF4-FFF2-40B4-BE49-F238E27FC236}">
                <a16:creationId xmlns:a16="http://schemas.microsoft.com/office/drawing/2014/main" id="{094D1E20-4775-47F8-B2FE-82DAADE56166}"/>
              </a:ext>
            </a:extLst>
          </p:cNvPr>
          <p:cNvSpPr>
            <a:spLocks noGrp="1"/>
          </p:cNvSpPr>
          <p:nvPr>
            <p:ph type="sldNum" sz="quarter" idx="12"/>
          </p:nvPr>
        </p:nvSpPr>
        <p:spPr/>
        <p:txBody>
          <a:bodyPr/>
          <a:lstStyle/>
          <a:p>
            <a:fld id="{C6B746E3-6423-CD46-99CC-39E018922727}" type="slidenum">
              <a:rPr lang="en-US" smtClean="0"/>
              <a:pPr/>
              <a:t>9</a:t>
            </a:fld>
            <a:endParaRPr lang="en-US" dirty="0"/>
          </a:p>
        </p:txBody>
      </p:sp>
      <p:sp>
        <p:nvSpPr>
          <p:cNvPr id="6" name="Rectangle 5">
            <a:extLst>
              <a:ext uri="{FF2B5EF4-FFF2-40B4-BE49-F238E27FC236}">
                <a16:creationId xmlns:a16="http://schemas.microsoft.com/office/drawing/2014/main" id="{671F0BDF-B4E9-477D-9649-5C22467AF983}"/>
              </a:ext>
            </a:extLst>
          </p:cNvPr>
          <p:cNvSpPr/>
          <p:nvPr/>
        </p:nvSpPr>
        <p:spPr>
          <a:xfrm>
            <a:off x="121920" y="6369150"/>
            <a:ext cx="6096000" cy="307777"/>
          </a:xfrm>
          <a:prstGeom prst="rect">
            <a:avLst/>
          </a:prstGeom>
        </p:spPr>
        <p:txBody>
          <a:bodyPr>
            <a:spAutoFit/>
          </a:bodyPr>
          <a:lstStyle/>
          <a:p>
            <a:pPr lvl="0">
              <a:defRPr/>
            </a:pPr>
            <a:r>
              <a:rPr lang="en-US" sz="1400" dirty="0">
                <a:solidFill>
                  <a:schemeClr val="tx1">
                    <a:lumMod val="65000"/>
                    <a:lumOff val="35000"/>
                  </a:schemeClr>
                </a:solidFill>
              </a:rPr>
              <a:t>2019 ©</a:t>
            </a:r>
            <a:r>
              <a:rPr lang="en-US" sz="1400" dirty="0"/>
              <a:t> </a:t>
            </a:r>
            <a:r>
              <a:rPr lang="en-US" sz="1400" dirty="0">
                <a:solidFill>
                  <a:schemeClr val="tx1">
                    <a:lumMod val="65000"/>
                    <a:lumOff val="35000"/>
                  </a:schemeClr>
                </a:solidFill>
              </a:rPr>
              <a:t>Van Dermyden Maddux Law Corporation</a:t>
            </a:r>
          </a:p>
        </p:txBody>
      </p:sp>
    </p:spTree>
    <p:extLst>
      <p:ext uri="{BB962C8B-B14F-4D97-AF65-F5344CB8AC3E}">
        <p14:creationId xmlns:p14="http://schemas.microsoft.com/office/powerpoint/2010/main" val="2423449281"/>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anchor="t"/>
      <a:lstStyle>
        <a:defPPr marL="0" marR="0" indent="0" algn="l" defTabSz="457200" rtl="0" eaLnBrk="1" fontAlgn="auto" latinLnBrk="0" hangingPunct="1">
          <a:lnSpc>
            <a:spcPct val="100000"/>
          </a:lnSpc>
          <a:spcBef>
            <a:spcPct val="0"/>
          </a:spcBef>
          <a:spcAft>
            <a:spcPts val="0"/>
          </a:spcAft>
          <a:buClrTx/>
          <a:buSzTx/>
          <a:buFontTx/>
          <a:buNone/>
          <a:tabLst/>
          <a:defRPr kumimoji="0" sz="2400" b="0" i="0" u="none" strike="noStrike" kern="1200" cap="none" spc="0" normalizeH="0" baseline="0" noProof="0" dirty="0" smtClean="0">
            <a:ln>
              <a:noFill/>
            </a:ln>
            <a:solidFill>
              <a:schemeClr val="tx1">
                <a:lumMod val="95000"/>
                <a:lumOff val="5000"/>
              </a:schemeClr>
            </a:solidFill>
            <a:effectLst/>
            <a:uLnTx/>
            <a:uFillTx/>
            <a:latin typeface="Arial Bold"/>
            <a:ea typeface="+mj-ea"/>
            <a:cs typeface="Arial Bold"/>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7636</TotalTime>
  <Words>2181</Words>
  <Application>Microsoft Office PowerPoint</Application>
  <PresentationFormat>Widescreen</PresentationFormat>
  <Paragraphs>291</Paragraphs>
  <Slides>39</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39</vt:i4>
      </vt:variant>
    </vt:vector>
  </HeadingPairs>
  <TitlesOfParts>
    <vt:vector size="44" baseType="lpstr">
      <vt:lpstr>Arial</vt:lpstr>
      <vt:lpstr>Arial Bold</vt:lpstr>
      <vt:lpstr>Calibri</vt:lpstr>
      <vt:lpstr>Wingdings</vt:lpstr>
      <vt:lpstr>1_Office Theme</vt:lpstr>
      <vt:lpstr>PowerPoint Presentation</vt:lpstr>
      <vt:lpstr>Making Credibility Determinations in the #MeToo Era   Prepared for:  31st Annual SCMA Conference    Presented by: Sue Ann Van Dermyden</vt:lpstr>
      <vt:lpstr>Agenda</vt:lpstr>
      <vt:lpstr>Why A Credibility Analysis Matters To Mediators</vt:lpstr>
      <vt:lpstr>Why A Credibility Analysis Matters To Mediators</vt:lpstr>
      <vt:lpstr>PowerPoint Presentation</vt:lpstr>
      <vt:lpstr>Shifting Landscape of 2018 - #MeToo</vt:lpstr>
      <vt:lpstr>Mediating A Case With An Underlying Investigative Report</vt:lpstr>
      <vt:lpstr>The Purpose of Workplace Investigations</vt:lpstr>
      <vt:lpstr>Using Credibility Factors</vt:lpstr>
      <vt:lpstr>Credibility: What It Is Not</vt:lpstr>
      <vt:lpstr>Standard of Proof</vt:lpstr>
      <vt:lpstr>Credibility: What it Is</vt:lpstr>
      <vt:lpstr>Credibility Factors</vt:lpstr>
      <vt:lpstr>Case Study:  Roger Ailes</vt:lpstr>
      <vt:lpstr>Common Pitfalls in Determining Credibility</vt:lpstr>
      <vt:lpstr>Case Study:  More facts…</vt:lpstr>
      <vt:lpstr>Credibility Factors: Corroboration</vt:lpstr>
      <vt:lpstr> Credibility Factors: Corroboration </vt:lpstr>
      <vt:lpstr>Case Study:  Fake News</vt:lpstr>
      <vt:lpstr>Case Study:  Sample Analysis</vt:lpstr>
      <vt:lpstr>Credibility Factors:  Opportunity and Capacity to Observe</vt:lpstr>
      <vt:lpstr>Case Study:  And Then There Were Two…</vt:lpstr>
      <vt:lpstr>Case Study: He was great!  I hate him.</vt:lpstr>
      <vt:lpstr>Case Study: Sample Analysis</vt:lpstr>
      <vt:lpstr>Credibility Factors: History/Past Record</vt:lpstr>
      <vt:lpstr>Case Study: Sample Analysis</vt:lpstr>
      <vt:lpstr>Credibility Factors:  Plausibility</vt:lpstr>
      <vt:lpstr>Credibility Factors: Bias</vt:lpstr>
      <vt:lpstr>Credibility Factors:  Motive to Lie</vt:lpstr>
      <vt:lpstr>Case Study:  What does Kelly have to gain?</vt:lpstr>
      <vt:lpstr>Sample Analysis</vt:lpstr>
      <vt:lpstr>What does he gain?</vt:lpstr>
      <vt:lpstr>Credibility Factors: Reputation for Veracity or Deceit</vt:lpstr>
      <vt:lpstr>Watch For Deceptive Techniques</vt:lpstr>
      <vt:lpstr>Misinformation vs. Intentional Deception</vt:lpstr>
      <vt:lpstr>Credibility Factors: Manner of Responding to Questions</vt:lpstr>
      <vt:lpstr>Look at all I did to help her.</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Tenaya Morkner Brown</dc:creator>
  <cp:lastModifiedBy>Sue Ann Van Dermyden</cp:lastModifiedBy>
  <cp:revision>49</cp:revision>
  <cp:lastPrinted>2019-09-23T17:07:23Z</cp:lastPrinted>
  <dcterms:created xsi:type="dcterms:W3CDTF">2019-09-19T17:39:50Z</dcterms:created>
  <dcterms:modified xsi:type="dcterms:W3CDTF">2019-10-11T02:50:37Z</dcterms:modified>
</cp:coreProperties>
</file>