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87" r:id="rId3"/>
    <p:sldId id="266" r:id="rId4"/>
    <p:sldId id="286" r:id="rId5"/>
    <p:sldId id="256" r:id="rId6"/>
    <p:sldId id="267" r:id="rId7"/>
    <p:sldId id="258" r:id="rId8"/>
    <p:sldId id="265" r:id="rId9"/>
    <p:sldId id="263" r:id="rId10"/>
    <p:sldId id="288" r:id="rId11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9DF81C4-FE09-4608-8CD1-A1F0C28C2AE0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1FA8075A-F87E-410A-9F86-2D95C706AC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593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E0BCD-DE84-4A31-9D11-8E42FE188E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321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6682-4348-4FAD-9D81-858715EF1644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32D6-0C32-4E8D-8AFB-6578CBFF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770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6682-4348-4FAD-9D81-858715EF1644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32D6-0C32-4E8D-8AFB-6578CBFF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35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6682-4348-4FAD-9D81-858715EF1644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32D6-0C32-4E8D-8AFB-6578CBFF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787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B1CD-0611-497E-8134-FF395170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09A-AB9E-49BC-914B-C8CEE12F6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94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B1CD-0611-497E-8134-FF395170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09A-AB9E-49BC-914B-C8CEE12F6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360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B1CD-0611-497E-8134-FF395170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09A-AB9E-49BC-914B-C8CEE12F6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3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B1CD-0611-497E-8134-FF395170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09A-AB9E-49BC-914B-C8CEE12F6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519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B1CD-0611-497E-8134-FF395170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09A-AB9E-49BC-914B-C8CEE12F6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7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B1CD-0611-497E-8134-FF395170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09A-AB9E-49BC-914B-C8CEE12F6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44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B1CD-0611-497E-8134-FF395170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09A-AB9E-49BC-914B-C8CEE12F6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452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B1CD-0611-497E-8134-FF395170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09A-AB9E-49BC-914B-C8CEE12F6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59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6682-4348-4FAD-9D81-858715EF1644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32D6-0C32-4E8D-8AFB-6578CBFF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6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B1CD-0611-497E-8134-FF395170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09A-AB9E-49BC-914B-C8CEE12F6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87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B1CD-0611-497E-8134-FF395170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09A-AB9E-49BC-914B-C8CEE12F6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574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3B1CD-0611-497E-8134-FF395170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2809A-AB9E-49BC-914B-C8CEE12F6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4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6682-4348-4FAD-9D81-858715EF1644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32D6-0C32-4E8D-8AFB-6578CBFF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8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6682-4348-4FAD-9D81-858715EF1644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32D6-0C32-4E8D-8AFB-6578CBFF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7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6682-4348-4FAD-9D81-858715EF1644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32D6-0C32-4E8D-8AFB-6578CBFF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526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6682-4348-4FAD-9D81-858715EF1644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32D6-0C32-4E8D-8AFB-6578CBFF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55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6682-4348-4FAD-9D81-858715EF1644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32D6-0C32-4E8D-8AFB-6578CBFF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1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6682-4348-4FAD-9D81-858715EF1644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32D6-0C32-4E8D-8AFB-6578CBFF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965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F6682-4348-4FAD-9D81-858715EF1644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32D6-0C32-4E8D-8AFB-6578CBFF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56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F6682-4348-4FAD-9D81-858715EF1644}" type="datetimeFigureOut">
              <a:rPr lang="en-US" smtClean="0"/>
              <a:t>11/2/2019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D32D6-0C32-4E8D-8AFB-6578CBFF3D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5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50000">
              <a:schemeClr val="tx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3B1CD-0611-497E-8134-FF39517032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2809A-AB9E-49BC-914B-C8CEE12F684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74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7"/>
            <a:ext cx="8229600" cy="59737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SCMA</a:t>
            </a: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31st Annual Fall Conference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chemeClr val="bg1"/>
                </a:solidFill>
              </a:rPr>
              <a:t>Los Angeles, California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chemeClr val="bg1"/>
                </a:solidFill>
              </a:rPr>
              <a:t>November 1-2, 2019</a:t>
            </a:r>
          </a:p>
          <a:p>
            <a:pPr marL="0" indent="0" algn="ctr">
              <a:buNone/>
            </a:pPr>
            <a:r>
              <a:rPr lang="en-US" sz="2400" i="1" dirty="0">
                <a:solidFill>
                  <a:schemeClr val="bg1"/>
                </a:solidFill>
              </a:rPr>
              <a:t>Los Angeles Grand Hotel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21st CENTURY MEDIATORS--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TAKE YOUR PRACTICE TO THE NEXT LEVEL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i="1" dirty="0"/>
              <a:t>Moderator:  Harold Coleman</a:t>
            </a:r>
          </a:p>
          <a:p>
            <a:pPr marL="0" indent="0" algn="ctr">
              <a:buNone/>
            </a:pPr>
            <a:r>
              <a:rPr lang="en-US" sz="2400" i="1" dirty="0"/>
              <a:t>Panelist:  Dr. Debra Dupree</a:t>
            </a:r>
          </a:p>
          <a:p>
            <a:pPr marL="0" indent="0" algn="ctr">
              <a:buNone/>
            </a:pPr>
            <a:r>
              <a:rPr lang="en-US" sz="2400" i="1" dirty="0"/>
              <a:t>Panelist:  Gregg F. Relyea</a:t>
            </a:r>
          </a:p>
          <a:p>
            <a:pPr marL="0" indent="0" algn="ctr">
              <a:buNone/>
            </a:pPr>
            <a:endParaRPr lang="en-US" sz="3600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79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869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resentation" r:id="rId3" imgW="775580" imgH="582223" progId="PowerPoint.Show.12">
                  <p:embed/>
                </p:oleObj>
              </mc:Choice>
              <mc:Fallback>
                <p:oleObj name="Presentation" r:id="rId3" imgW="775580" imgH="582223" progId="PowerPoint.Show.12">
                  <p:embed/>
                  <p:pic>
                    <p:nvPicPr>
                      <p:cNvPr id="1710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bg1">
                              <a:lumMod val="75000"/>
                            </a:schemeClr>
                          </a:gs>
                          <a:gs pos="50000">
                            <a:schemeClr val="bg1">
                              <a:lumMod val="65000"/>
                            </a:schemeClr>
                          </a:gs>
                          <a:gs pos="100000">
                            <a:schemeClr val="tx1"/>
                          </a:gs>
                        </a:gsLst>
                        <a:lin ang="5400000" scaled="0"/>
                      </a:gra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58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1446" b="14188"/>
          <a:stretch/>
        </p:blipFill>
        <p:spPr>
          <a:xfrm>
            <a:off x="1" y="3176178"/>
            <a:ext cx="9144000" cy="3429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213" y="156902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POWER of CONNECTIONS</a:t>
            </a:r>
            <a:endParaRPr lang="en-US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3051" y="1943101"/>
            <a:ext cx="340356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524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sz="2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1350" dirty="0"/>
          </a:p>
        </p:txBody>
      </p:sp>
      <p:pic>
        <p:nvPicPr>
          <p:cNvPr id="8" name="Picture 7" descr="BlueBa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3920" y="1219200"/>
            <a:ext cx="5403049" cy="228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DBA695-BB5E-4C6E-87EA-505476AD845A}"/>
              </a:ext>
            </a:extLst>
          </p:cNvPr>
          <p:cNvSpPr txBox="1"/>
          <p:nvPr/>
        </p:nvSpPr>
        <p:spPr>
          <a:xfrm>
            <a:off x="304800" y="3651261"/>
            <a:ext cx="4057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>
                <a:solidFill>
                  <a:schemeClr val="accent1"/>
                </a:solidFill>
              </a:rPr>
              <a:t>3 QUESTIONS, 3 PEOPLE, 2 MINUTES EACH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2717F8-AF05-489B-944C-C8A16974D989}"/>
              </a:ext>
            </a:extLst>
          </p:cNvPr>
          <p:cNvSpPr txBox="1"/>
          <p:nvPr/>
        </p:nvSpPr>
        <p:spPr>
          <a:xfrm>
            <a:off x="545788" y="1310188"/>
            <a:ext cx="8193549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arenR"/>
            </a:pPr>
            <a:r>
              <a:rPr lang="en-US" sz="21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Of these 7 techniques, what has worked best for you…what hasn’t?</a:t>
            </a:r>
          </a:p>
          <a:p>
            <a:pPr marL="257175" indent="-257175">
              <a:buAutoNum type="arabicParenR"/>
            </a:pPr>
            <a:endParaRPr lang="en-US" sz="21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57175" indent="-257175">
              <a:buAutoNum type="arabicParenR"/>
            </a:pPr>
            <a:r>
              <a:rPr lang="en-US" sz="21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Identify 2 techniques you use to build rapport with parties.</a:t>
            </a:r>
          </a:p>
          <a:p>
            <a:pPr marL="257175" indent="-257175">
              <a:buAutoNum type="arabicParenR"/>
            </a:pPr>
            <a:endParaRPr lang="en-US" sz="21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marL="257175" indent="-257175">
              <a:buAutoNum type="arabicParenR"/>
            </a:pPr>
            <a:r>
              <a:rPr lang="en-US" sz="21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What would you like to improve upon in your mediation techniques?</a:t>
            </a:r>
          </a:p>
        </p:txBody>
      </p:sp>
    </p:spTree>
    <p:extLst>
      <p:ext uri="{BB962C8B-B14F-4D97-AF65-F5344CB8AC3E}">
        <p14:creationId xmlns:p14="http://schemas.microsoft.com/office/powerpoint/2010/main" val="11625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636" y="761999"/>
            <a:ext cx="2949825" cy="486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2949825" cy="487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43" y="752581"/>
            <a:ext cx="2943693" cy="487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59436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Pressing or Directive Actions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7758D9-FE93-412A-8DFF-971128783571}"/>
              </a:ext>
            </a:extLst>
          </p:cNvPr>
          <p:cNvSpPr txBox="1"/>
          <p:nvPr/>
        </p:nvSpPr>
        <p:spPr>
          <a:xfrm>
            <a:off x="2269944" y="4675273"/>
            <a:ext cx="464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The Wall of Pinstripes</a:t>
            </a:r>
          </a:p>
        </p:txBody>
      </p:sp>
    </p:spTree>
    <p:extLst>
      <p:ext uri="{BB962C8B-B14F-4D97-AF65-F5344CB8AC3E}">
        <p14:creationId xmlns:p14="http://schemas.microsoft.com/office/powerpoint/2010/main" val="80777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Addressing Emotions,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Relationships, Hostility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8"/>
          <a:stretch/>
        </p:blipFill>
        <p:spPr bwMode="auto">
          <a:xfrm>
            <a:off x="4691407" y="3403181"/>
            <a:ext cx="4343399" cy="33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0"/>
            <a:ext cx="4419600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42" y="4953000"/>
            <a:ext cx="470353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</a:rPr>
              <a:t>Help the parties remember the good 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times and </a:t>
            </a:r>
            <a:r>
              <a:rPr lang="en-US" sz="2000" u="sng" dirty="0">
                <a:solidFill>
                  <a:prstClr val="black"/>
                </a:solidFill>
              </a:rPr>
              <a:t>what each party contributed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333EBA-2344-4F40-B209-C3E2C6E5A6EB}"/>
              </a:ext>
            </a:extLst>
          </p:cNvPr>
          <p:cNvSpPr txBox="1"/>
          <p:nvPr/>
        </p:nvSpPr>
        <p:spPr>
          <a:xfrm>
            <a:off x="4896980" y="1702689"/>
            <a:ext cx="382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3C00F-1522-42B9-A303-1230C0EC01B8}"/>
              </a:ext>
            </a:extLst>
          </p:cNvPr>
          <p:cNvSpPr txBox="1"/>
          <p:nvPr/>
        </p:nvSpPr>
        <p:spPr>
          <a:xfrm>
            <a:off x="4896980" y="1740932"/>
            <a:ext cx="39041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Ask what brought them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Ask about the early days--when they were getting along</a:t>
            </a:r>
          </a:p>
        </p:txBody>
      </p:sp>
    </p:spTree>
    <p:extLst>
      <p:ext uri="{BB962C8B-B14F-4D97-AF65-F5344CB8AC3E}">
        <p14:creationId xmlns:p14="http://schemas.microsoft.com/office/powerpoint/2010/main" val="147014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regg\Desktop\desktop\cartoons\download-free-desktop-wallpaper-fractal-art-mandala-cammi-angel-picture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87" y="0"/>
            <a:ext cx="9232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C84A370-3969-4209-BE1F-CC2ECF50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74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Parties are a Brilliant Resource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B8218A-73BD-4EBE-8199-764C76BC8327}"/>
              </a:ext>
            </a:extLst>
          </p:cNvPr>
          <p:cNvSpPr/>
          <p:nvPr/>
        </p:nvSpPr>
        <p:spPr>
          <a:xfrm>
            <a:off x="57366" y="5981463"/>
            <a:ext cx="91200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Uncovering Parties’ Suggestions or Solutions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14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9774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Addressing Beliefs to Uncover Alternative Solutions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4887463" cy="3052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33800"/>
            <a:ext cx="4648200" cy="292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90800" y="2256984"/>
            <a:ext cx="20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Spiritual Values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2367" y="3886200"/>
            <a:ext cx="3515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Man-Made Judicial 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1814ED-ED12-422E-BA09-A5357B65F7B1}"/>
              </a:ext>
            </a:extLst>
          </p:cNvPr>
          <p:cNvSpPr/>
          <p:nvPr/>
        </p:nvSpPr>
        <p:spPr>
          <a:xfrm>
            <a:off x="-26970" y="540477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Bring alive the risks of </a:t>
            </a:r>
            <a:br>
              <a:rPr lang="en-US" sz="2400" dirty="0"/>
            </a:br>
            <a:r>
              <a:rPr lang="en-US" sz="2400" dirty="0"/>
              <a:t>non-agreement with storytelling</a:t>
            </a:r>
          </a:p>
        </p:txBody>
      </p:sp>
    </p:spTree>
    <p:extLst>
      <p:ext uri="{BB962C8B-B14F-4D97-AF65-F5344CB8AC3E}">
        <p14:creationId xmlns:p14="http://schemas.microsoft.com/office/powerpoint/2010/main" val="10593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3658"/>
            <a:ext cx="9144000" cy="4876800"/>
          </a:xfrm>
          <a:gradFill>
            <a:gsLst>
              <a:gs pos="0">
                <a:schemeClr val="bg1">
                  <a:lumMod val="95000"/>
                </a:schemeClr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solidFill>
              <a:srgbClr val="00B0F0"/>
            </a:solidFill>
          </a:ln>
          <a:effectLst>
            <a:glow rad="127000">
              <a:schemeClr val="accent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7806969" y="2125184"/>
            <a:ext cx="123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Flight</a:t>
            </a:r>
            <a:r>
              <a:rPr lang="en-US" sz="2400" dirty="0"/>
              <a:t>                                             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611746"/>
            <a:ext cx="82879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Between fight and flight, win and lose, right and wrong, yes or no, and us versus them,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There is an infinite space,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Meaningful dialogue.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70553" y="173321"/>
            <a:ext cx="5266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THE LIMITATIONS OF BINARY THINKING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1F0B71-C035-4F7C-BF0D-72ACAFAEBD0E}"/>
              </a:ext>
            </a:extLst>
          </p:cNvPr>
          <p:cNvSpPr txBox="1"/>
          <p:nvPr/>
        </p:nvSpPr>
        <p:spPr>
          <a:xfrm>
            <a:off x="228600" y="2125183"/>
            <a:ext cx="1232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Fight</a:t>
            </a: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FDDE15-9721-475C-9C46-162CB4450B4A}"/>
              </a:ext>
            </a:extLst>
          </p:cNvPr>
          <p:cNvSpPr txBox="1"/>
          <p:nvPr/>
        </p:nvSpPr>
        <p:spPr>
          <a:xfrm>
            <a:off x="7204430" y="6222681"/>
            <a:ext cx="19395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/>
              <a:t>© Gregg F. Relyea, 2019</a:t>
            </a:r>
          </a:p>
        </p:txBody>
      </p:sp>
    </p:spTree>
    <p:extLst>
      <p:ext uri="{BB962C8B-B14F-4D97-AF65-F5344CB8AC3E}">
        <p14:creationId xmlns:p14="http://schemas.microsoft.com/office/powerpoint/2010/main" val="17386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935656"/>
              </p:ext>
            </p:extLst>
          </p:nvPr>
        </p:nvGraphicFramePr>
        <p:xfrm>
          <a:off x="-37004" y="0"/>
          <a:ext cx="918100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Presentation" r:id="rId3" imgW="4919321" imgH="2767634" progId="PowerPoint.Show.12">
                  <p:embed/>
                </p:oleObj>
              </mc:Choice>
              <mc:Fallback>
                <p:oleObj name="Presentation" r:id="rId3" imgW="4919321" imgH="276763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7004" y="0"/>
                        <a:ext cx="918100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1589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</TotalTime>
  <Words>201</Words>
  <Application>Microsoft Office PowerPoint</Application>
  <PresentationFormat>On-screen Show (4:3)</PresentationFormat>
  <Paragraphs>44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1_Office Theme</vt:lpstr>
      <vt:lpstr>Presentation</vt:lpstr>
      <vt:lpstr>PowerPoint Presentation</vt:lpstr>
      <vt:lpstr>PowerPoint Presentation</vt:lpstr>
      <vt:lpstr>The POWER of CONNECTIONS</vt:lpstr>
      <vt:lpstr>PowerPoint Presentation</vt:lpstr>
      <vt:lpstr>Addressing Emotions,  Relationships, Hostility</vt:lpstr>
      <vt:lpstr>Parties are a Brilliant Resource</vt:lpstr>
      <vt:lpstr>Addressing Beliefs to Uncover Alternative Solutions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Gregg</dc:creator>
  <cp:lastModifiedBy>Andy Shelby</cp:lastModifiedBy>
  <cp:revision>62</cp:revision>
  <cp:lastPrinted>2019-11-01T18:43:45Z</cp:lastPrinted>
  <dcterms:created xsi:type="dcterms:W3CDTF">2019-10-27T17:33:44Z</dcterms:created>
  <dcterms:modified xsi:type="dcterms:W3CDTF">2019-11-02T13:48:26Z</dcterms:modified>
</cp:coreProperties>
</file>