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57" r:id="rId3"/>
    <p:sldId id="276" r:id="rId4"/>
    <p:sldId id="259" r:id="rId5"/>
    <p:sldId id="261" r:id="rId6"/>
    <p:sldId id="262" r:id="rId7"/>
    <p:sldId id="25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57F"/>
    <a:srgbClr val="408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E54E4B-B9A8-4211-B8ED-9B9C37159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SCMA 31st Annual Conference  </a:t>
            </a:r>
          </a:p>
          <a:p>
            <a:r>
              <a:rPr lang="en-US" dirty="0"/>
              <a:t>November 1-2, 2019  Los Angeles, CA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FD653-5A52-48F7-8ECB-5B296D2C1B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F02C5-5681-42CF-A839-791E917C85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www.learntomediateonline.com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0FD42-28D1-46BE-BDD0-A143948CB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DF636-DCD9-4708-A44B-D9833C94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SCMA 31st Annual Conference  November 1-2, 2019  Los Angeles, CA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C2C28-6903-4917-BF12-12C6323E8C2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0243-4D62-467A-BDEA-09DB7A54A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8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78F4-F50D-4C3E-9B52-0C7FD3A54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EFB63-BAC3-4DEC-9100-A5E9537E1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3937C-E1FA-48CE-9B58-2B0DCAFC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FFDA-585D-40E2-9949-94740AFC7B5B}" type="datetime1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EDFAF-D34A-4662-8038-C4CD1A8F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D997-533B-453A-89BF-D75B644E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BFCD-DC19-4FFA-92CF-5193966E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FCE08-BDFD-4DDB-902E-A8A937166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8B84C-A6B1-45F2-93F9-834D7B4A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806-BD8D-436D-8929-B9D8FF268BFB}" type="datetime1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286DC-4A75-416A-A4D5-855E362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96C1-5A9B-4B57-A74F-205020BD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3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4A633-2D1F-4F35-9E9C-1E31917E3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5FBE2-82AB-4F07-B6D0-F949B9E96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B19D1-D338-4D12-8A47-1E38A288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721-1D86-423C-81A5-80885F8B5830}" type="datetime1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98AD-22B6-484D-8491-FF94AFBB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86569-7B11-46FF-B05A-E1DC106C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6D36-B789-4F7F-A400-E634EFA5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A909-23B3-4E11-984D-2F222B67A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EC8D4-6E12-42FB-9973-D06E74F5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71EF-68F3-408A-86B2-025BF7CC4D63}" type="datetime1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72802-FB12-4E77-8598-CA9080F9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0D467-B5AD-499E-B3DB-53A4E0E3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56B5-E6F8-4307-B276-1D26B7C0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9FFDB-226B-45AC-A117-8338035A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9C31C-9AAB-4E0B-9096-B85B07A8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AF1F-9AC4-4967-941D-7C64DD559524}" type="datetime1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738EA-B720-4300-B4DC-A1035567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BD388-5EA8-48C5-A9D7-D49C6059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F156-6F33-47B5-A62E-27D5B798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4CD9-75A2-4141-A92F-174288CE1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912C0-025D-4B78-B34A-778A98622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311FE-DA4B-442F-889E-59122A79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3D37-0625-44F7-A8B1-412C71A6CE1A}" type="datetime1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4BE7A-6C6C-4589-9E20-BBD60199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AB92C-9755-447F-B0DF-5A7496E0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7D59-0A41-433A-8665-88FFFF89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912CC-60B7-4B79-BF01-4B177B4C8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31678-B4DE-455F-B8A2-9914D9C75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33FC1-A477-4E04-9D92-E2394787A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A8CBC-7FA6-4A0A-BDB7-C2E5568E6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19026-37A4-4A76-9568-EF385B6E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D221-D933-461F-9F93-4E9B6933B051}" type="datetime1">
              <a:rPr lang="en-US" smtClean="0"/>
              <a:t>10/31/19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F71070-3665-490F-A5D3-415E0BA6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CCADD-4EEF-4651-B46E-7F6D69B3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6B64-1DBD-4440-8FE7-EF8063AA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BCA69-2CB2-44CB-B1C0-266F18C7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5502-12E9-4A81-8207-7639E6FBE930}" type="datetime1">
              <a:rPr lang="en-US" smtClean="0"/>
              <a:t>10/31/19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6F885-2413-4F29-9A47-30F65CBD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A53AB-3222-4CC7-8D76-635A2E93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3E2E3-3FB1-4C3D-BA42-2249E5A3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F5AB-7BAE-4351-8EC1-0A85AB7C8B26}" type="datetime1">
              <a:rPr lang="en-US" smtClean="0"/>
              <a:t>10/31/19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4481C-70CF-4282-BBCF-801C4F4C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290E5-A9FA-48A4-8C7B-D3096DC5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7163-63FE-4990-BF2D-F68B6389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89AD-F39D-468D-BE7F-B9C5CAACF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79A64-EC93-425D-ABF8-782C534B5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3C36-8E28-4AB7-816C-5CD4C4A9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59CA-D64E-4B33-912B-A5E343745D72}" type="datetime1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FD284-2407-4B5E-B24B-28277C8B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9B99B-F577-4BC2-92C4-9D9221B6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698E-DB63-4770-BE3C-38047410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92709-C973-4F8B-A0BC-8A688C898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77176-EBC8-47C3-A071-0B65D54F0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D335B-531D-425B-9265-AA6F9964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AEB-3A99-40FE-9E5C-220958652194}" type="datetime1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3D2E5-76AC-464C-BC0B-E1ABE73D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9CBA1-5EC9-4B68-8EE9-1E84F2E7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52470-2E73-49A6-A448-1D2172A7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5BE12-D77B-410F-A386-2025F4505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D28D-B520-4351-8110-B7EB5823D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DFFE-ABB9-4D34-B87E-9F92FC2D1DA7}" type="datetime1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2B3F-8468-4431-9EC0-16C4E619C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EF23-F0F7-4C62-AE7F-EFE91B47F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C13F-8098-4C5E-B928-5B62FD343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1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7FF31-4E00-41D0-B034-6E98CE7A1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167" y="3790489"/>
            <a:ext cx="9110506" cy="1784402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rial Black" panose="020B0A04020102020204" pitchFamily="34" charset="0"/>
              </a:rPr>
              <a:t>The Future is ONLINE</a:t>
            </a:r>
            <a:br>
              <a:rPr lang="en-US" sz="5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FFFFFF"/>
                </a:solidFill>
                <a:latin typeface="Arial Black" panose="020B0A04020102020204" pitchFamily="34" charset="0"/>
              </a:rPr>
              <a:t>and You Can Be Too!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B2EB1-FDE2-473D-9B34-8BE6BA85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6679" y="850092"/>
            <a:ext cx="2298643" cy="221742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6433B7-FF5B-4E01-B622-C535373D0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381" y="918634"/>
            <a:ext cx="2161238" cy="2080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87D096E-C469-461F-897D-9D4B32010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26" y="1001028"/>
            <a:ext cx="1915548" cy="19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6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Caucus </a:t>
            </a:r>
          </a:p>
          <a:p>
            <a:pPr algn="ctr"/>
            <a:r>
              <a:rPr lang="en-US" sz="4400" dirty="0"/>
              <a:t>and </a:t>
            </a:r>
          </a:p>
          <a:p>
            <a:pPr algn="ctr"/>
            <a:r>
              <a:rPr lang="en-US" sz="4400" dirty="0"/>
              <a:t>Break Out</a:t>
            </a:r>
          </a:p>
          <a:p>
            <a:pPr algn="ctr"/>
            <a:r>
              <a:rPr lang="en-US" sz="4400" dirty="0"/>
              <a:t>Rooms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7E2D3-D9CB-4B97-90CA-12F887406693}"/>
              </a:ext>
            </a:extLst>
          </p:cNvPr>
          <p:cNvSpPr txBox="1"/>
          <p:nvPr/>
        </p:nvSpPr>
        <p:spPr>
          <a:xfrm>
            <a:off x="3848668" y="1271072"/>
            <a:ext cx="77381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Zoom easily allows for “muting” one or more parties so that there can be a private conversation. 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Mute puts the non-participatory party or parties back in the “virtual waiting room”.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Depending on how many parties there are and whether the mediation is primarily joint session or separate, Breakout Rooms may be more practical.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Breakout Rooms can have more than one participant in them, such as a client and their attorney.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You can have as many Breakout Rooms as needed and the mediator can move between rooms and can move people into difference Breakout Rooms.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DB9F0-0734-43E7-8986-55B20D61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2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Screen </a:t>
            </a:r>
          </a:p>
          <a:p>
            <a:pPr algn="ctr"/>
            <a:r>
              <a:rPr lang="en-US" sz="4400" dirty="0"/>
              <a:t>Sharing </a:t>
            </a:r>
          </a:p>
          <a:p>
            <a:pPr algn="ctr"/>
            <a:r>
              <a:rPr lang="en-US" sz="4400" dirty="0"/>
              <a:t>Documents</a:t>
            </a:r>
          </a:p>
          <a:p>
            <a:pPr algn="ctr"/>
            <a:r>
              <a:rPr lang="en-US" sz="4400" dirty="0"/>
              <a:t>Whiteboard, </a:t>
            </a:r>
          </a:p>
          <a:p>
            <a:pPr algn="ctr"/>
            <a:r>
              <a:rPr lang="en-US" sz="4400" dirty="0"/>
              <a:t>and More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7E2D3-D9CB-4B97-90CA-12F887406693}"/>
              </a:ext>
            </a:extLst>
          </p:cNvPr>
          <p:cNvSpPr txBox="1"/>
          <p:nvPr/>
        </p:nvSpPr>
        <p:spPr>
          <a:xfrm>
            <a:off x="3848668" y="1271072"/>
            <a:ext cx="773813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It is very easy to share your screen with the mediation participants.  This allows everyone who is in the meeting to see whatever you bring up on your computer screen.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dirty="0">
                <a:solidFill>
                  <a:srgbClr val="002060"/>
                </a:solidFill>
              </a:rPr>
              <a:t>Examples:  Agreements, financial documents, photographs, financial software, etc.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dirty="0">
                <a:solidFill>
                  <a:srgbClr val="002060"/>
                </a:solidFill>
              </a:rPr>
              <a:t>Participants can share their screen as well.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dirty="0">
                <a:solidFill>
                  <a:srgbClr val="002060"/>
                </a:solidFill>
              </a:rPr>
              <a:t>The Screen Sharing Function has a Whiteboard as well as the ability to share the screen of your iPad, cell phone or Tablet.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887C7-0192-49CB-9391-BFBE1F74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7FF31-4E00-41D0-B034-6E98CE7A1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747" y="3790489"/>
            <a:ext cx="9110506" cy="1784402"/>
          </a:xfrm>
        </p:spPr>
        <p:txBody>
          <a:bodyPr anchor="b">
            <a:noAutofit/>
          </a:bodyPr>
          <a:lstStyle/>
          <a:p>
            <a:b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  <a:t>Practical and Ethical Considerations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B2EB1-FDE2-473D-9B34-8BE6BA85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6679" y="850092"/>
            <a:ext cx="2298643" cy="221742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6433B7-FF5B-4E01-B622-C535373D0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381" y="918634"/>
            <a:ext cx="2161238" cy="2080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87D096E-C469-461F-897D-9D4B32010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26" y="1001028"/>
            <a:ext cx="1915548" cy="19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2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You Will </a:t>
            </a:r>
          </a:p>
          <a:p>
            <a:pPr algn="ctr"/>
            <a:r>
              <a:rPr lang="en-US" sz="4400" dirty="0"/>
              <a:t>Need to Have</a:t>
            </a:r>
          </a:p>
          <a:p>
            <a:pPr algn="ctr"/>
            <a:r>
              <a:rPr lang="en-US" sz="4400" dirty="0"/>
              <a:t>More Than</a:t>
            </a:r>
          </a:p>
          <a:p>
            <a:pPr algn="ctr"/>
            <a:r>
              <a:rPr lang="en-US" sz="4400" dirty="0"/>
              <a:t>Video-Conferencing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7E2D3-D9CB-4B97-90CA-12F887406693}"/>
              </a:ext>
            </a:extLst>
          </p:cNvPr>
          <p:cNvSpPr txBox="1"/>
          <p:nvPr/>
        </p:nvSpPr>
        <p:spPr>
          <a:xfrm>
            <a:off x="3928181" y="907031"/>
            <a:ext cx="773813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I use a variety of online programs to streamline function of the mediation process that would normally take place in person: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rgbClr val="002060"/>
                </a:solidFill>
              </a:rPr>
              <a:t>The sharing and storing of documents.  (Dropbox, Google Docs, etc.</a:t>
            </a:r>
          </a:p>
          <a:p>
            <a:pPr marL="514350" indent="-514350">
              <a:buAutoNum type="arabicPeriod"/>
            </a:pPr>
            <a:endParaRPr lang="en-US" sz="26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rgbClr val="002060"/>
                </a:solidFill>
              </a:rPr>
              <a:t>The signing/execution of documents (</a:t>
            </a:r>
            <a:r>
              <a:rPr lang="en-US" sz="2600" dirty="0" err="1">
                <a:solidFill>
                  <a:srgbClr val="002060"/>
                </a:solidFill>
              </a:rPr>
              <a:t>Docusign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RightSignature</a:t>
            </a:r>
            <a:r>
              <a:rPr lang="en-US" sz="2600" dirty="0">
                <a:solidFill>
                  <a:srgbClr val="002060"/>
                </a:solidFill>
              </a:rPr>
              <a:t>, etc.</a:t>
            </a:r>
          </a:p>
          <a:p>
            <a:pPr marL="514350" indent="-514350">
              <a:buAutoNum type="arabicPeriod"/>
            </a:pPr>
            <a:endParaRPr lang="en-US" sz="26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rgbClr val="002060"/>
                </a:solidFill>
              </a:rPr>
              <a:t>PAYMENT!! (Square, PayPal, Venmo)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IMPORTANT:  Let clients know what programs you use, what requirements there are, and why you use them.</a:t>
            </a:r>
          </a:p>
          <a:p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D250B-C9D4-415D-A9B1-487F2D4D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9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1020416" y="1271072"/>
            <a:ext cx="10283687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#1 TIP: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Create a Document that </a:t>
            </a:r>
          </a:p>
          <a:p>
            <a:pPr algn="ctr"/>
            <a:r>
              <a:rPr lang="en-US" sz="4400" dirty="0"/>
              <a:t>Educates and Informs </a:t>
            </a:r>
          </a:p>
          <a:p>
            <a:pPr algn="ctr"/>
            <a:r>
              <a:rPr lang="en-US" sz="4400" dirty="0"/>
              <a:t>the Clients </a:t>
            </a:r>
          </a:p>
          <a:p>
            <a:pPr algn="ctr"/>
            <a:r>
              <a:rPr lang="en-US" sz="4400" dirty="0"/>
              <a:t>Ex:  My Online Guidelines &amp; Ground Rules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7B372-539B-4AD6-93FD-76D0F691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Privacy</a:t>
            </a:r>
          </a:p>
          <a:p>
            <a:pPr algn="ctr"/>
            <a:r>
              <a:rPr lang="en-US" sz="4400" dirty="0"/>
              <a:t>and </a:t>
            </a:r>
          </a:p>
          <a:p>
            <a:pPr algn="ctr"/>
            <a:r>
              <a:rPr lang="en-US" sz="4400" dirty="0"/>
              <a:t>Confidentiality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D250B-C9D4-415D-A9B1-487F2D4D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2E356-A8F1-4902-ABD4-8D3B03915C05}"/>
              </a:ext>
            </a:extLst>
          </p:cNvPr>
          <p:cNvSpPr txBox="1"/>
          <p:nvPr/>
        </p:nvSpPr>
        <p:spPr>
          <a:xfrm>
            <a:off x="3922643" y="1206865"/>
            <a:ext cx="773926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3557F"/>
                </a:solidFill>
              </a:rPr>
              <a:t>Confidentiality:</a:t>
            </a:r>
          </a:p>
          <a:p>
            <a:endParaRPr lang="en-US" dirty="0">
              <a:solidFill>
                <a:srgbClr val="23557F"/>
              </a:solidFill>
            </a:endParaRPr>
          </a:p>
          <a:p>
            <a:r>
              <a:rPr lang="en-US" dirty="0">
                <a:solidFill>
                  <a:srgbClr val="23557F"/>
                </a:solidFill>
              </a:rPr>
              <a:t>Legal issue:  Evidentiary Privilege.  In California it is accorded by</a:t>
            </a:r>
          </a:p>
          <a:p>
            <a:r>
              <a:rPr lang="en-US" dirty="0">
                <a:solidFill>
                  <a:srgbClr val="23557F"/>
                </a:solidFill>
              </a:rPr>
              <a:t> the provisions of California Evidence Code 1115-1128.  </a:t>
            </a:r>
          </a:p>
          <a:p>
            <a:endParaRPr lang="en-US" dirty="0">
              <a:solidFill>
                <a:srgbClr val="23557F"/>
              </a:solidFill>
            </a:endParaRPr>
          </a:p>
          <a:p>
            <a:r>
              <a:rPr lang="en-US" dirty="0">
                <a:solidFill>
                  <a:srgbClr val="23557F"/>
                </a:solidFill>
              </a:rPr>
              <a:t>Clients need to understand what the privilege means – explain this in writing.</a:t>
            </a:r>
          </a:p>
          <a:p>
            <a:endParaRPr lang="en-US" dirty="0">
              <a:solidFill>
                <a:srgbClr val="23557F"/>
              </a:solidFill>
            </a:endParaRPr>
          </a:p>
          <a:p>
            <a:r>
              <a:rPr lang="en-US" dirty="0">
                <a:solidFill>
                  <a:srgbClr val="23557F"/>
                </a:solidFill>
              </a:rPr>
              <a:t>Understand the Confidentiality provisions for mediation in your jurisdiction, if any.</a:t>
            </a:r>
          </a:p>
          <a:p>
            <a:endParaRPr lang="en-US" dirty="0">
              <a:solidFill>
                <a:srgbClr val="23557F"/>
              </a:solidFill>
            </a:endParaRPr>
          </a:p>
          <a:p>
            <a:r>
              <a:rPr lang="en-US" sz="2800" b="1" u="sng" dirty="0">
                <a:solidFill>
                  <a:srgbClr val="23557F"/>
                </a:solidFill>
              </a:rPr>
              <a:t>Privacy:  </a:t>
            </a:r>
          </a:p>
          <a:p>
            <a:endParaRPr lang="en-US" sz="2800" b="1" u="sng" dirty="0">
              <a:solidFill>
                <a:srgbClr val="23557F"/>
              </a:solidFill>
            </a:endParaRPr>
          </a:p>
          <a:p>
            <a:r>
              <a:rPr lang="en-US" dirty="0">
                <a:solidFill>
                  <a:srgbClr val="23557F"/>
                </a:solidFill>
              </a:rPr>
              <a:t>Mediation Issue:  One of the main benefits of the process.</a:t>
            </a:r>
          </a:p>
          <a:p>
            <a:endParaRPr lang="en-US" dirty="0">
              <a:solidFill>
                <a:srgbClr val="23557F"/>
              </a:solidFill>
            </a:endParaRPr>
          </a:p>
          <a:p>
            <a:r>
              <a:rPr lang="en-US" dirty="0">
                <a:solidFill>
                  <a:srgbClr val="23557F"/>
                </a:solidFill>
              </a:rPr>
              <a:t>Also one of the most vulnerable due to the fact that the clients are remote.</a:t>
            </a:r>
          </a:p>
          <a:p>
            <a:endParaRPr lang="en-US" dirty="0">
              <a:solidFill>
                <a:srgbClr val="23557F"/>
              </a:solidFill>
            </a:endParaRPr>
          </a:p>
          <a:p>
            <a:r>
              <a:rPr lang="en-US" dirty="0">
                <a:solidFill>
                  <a:srgbClr val="23557F"/>
                </a:solidFill>
              </a:rPr>
              <a:t>No third parties, no eavesdroppers, secure </a:t>
            </a:r>
            <a:r>
              <a:rPr lang="en-US" dirty="0" err="1">
                <a:solidFill>
                  <a:srgbClr val="23557F"/>
                </a:solidFill>
              </a:rPr>
              <a:t>WiFi</a:t>
            </a:r>
            <a:r>
              <a:rPr lang="en-US" dirty="0">
                <a:solidFill>
                  <a:srgbClr val="23557F"/>
                </a:solidFill>
              </a:rPr>
              <a:t>, NO RECORDING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7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Ground</a:t>
            </a:r>
          </a:p>
          <a:p>
            <a:pPr algn="ctr"/>
            <a:r>
              <a:rPr lang="en-US" sz="4400" dirty="0"/>
              <a:t>Rules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D250B-C9D4-415D-A9B1-487F2D4D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C4813-F5C7-49B8-95BF-A68041F223A4}"/>
              </a:ext>
            </a:extLst>
          </p:cNvPr>
          <p:cNvSpPr txBox="1"/>
          <p:nvPr/>
        </p:nvSpPr>
        <p:spPr>
          <a:xfrm>
            <a:off x="4231003" y="1840916"/>
            <a:ext cx="59597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 Interruption Free Zone</a:t>
            </a:r>
          </a:p>
          <a:p>
            <a:pPr marL="342900" indent="-342900">
              <a:buAutoNum type="arabicPeriod"/>
            </a:pP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 Technology Hiatus</a:t>
            </a:r>
          </a:p>
          <a:p>
            <a:pPr marL="342900" indent="-342900">
              <a:buAutoNum type="arabicPeriod"/>
            </a:pP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 Early Log On</a:t>
            </a:r>
          </a:p>
          <a:p>
            <a:pPr marL="342900" indent="-342900">
              <a:buAutoNum type="arabicPeriod"/>
            </a:pP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 Respectful/Effective </a:t>
            </a:r>
          </a:p>
          <a:p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    Online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7786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The</a:t>
            </a:r>
          </a:p>
          <a:p>
            <a:pPr algn="ctr"/>
            <a:r>
              <a:rPr lang="en-US" sz="6000" dirty="0"/>
              <a:t>LIFESAVER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D250B-C9D4-415D-A9B1-487F2D4D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C4813-F5C7-49B8-95BF-A68041F223A4}"/>
              </a:ext>
            </a:extLst>
          </p:cNvPr>
          <p:cNvSpPr txBox="1"/>
          <p:nvPr/>
        </p:nvSpPr>
        <p:spPr>
          <a:xfrm>
            <a:off x="3820364" y="1366606"/>
            <a:ext cx="857042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HAVE SIMPLE PROTOCOLS IN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PLACE IN CASE OF TECH FAILURE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Let the clients know what to do if something goes wrong</a:t>
            </a: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    with the technology, BECAUSE SOONER OR LATER IT WILL!</a:t>
            </a: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2.  K.I.S.S.</a:t>
            </a: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Tell them to log back in or call you on a designated number </a:t>
            </a: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    to discuss next steps.</a:t>
            </a: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Put this IN WRITING to the clients so that when it happens, </a:t>
            </a: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   there is no panic.</a:t>
            </a:r>
          </a:p>
        </p:txBody>
      </p:sp>
    </p:spTree>
    <p:extLst>
      <p:ext uri="{BB962C8B-B14F-4D97-AF65-F5344CB8AC3E}">
        <p14:creationId xmlns:p14="http://schemas.microsoft.com/office/powerpoint/2010/main" val="132585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FINAL</a:t>
            </a:r>
          </a:p>
          <a:p>
            <a:pPr algn="ctr"/>
            <a:r>
              <a:rPr lang="en-US" sz="6000" dirty="0"/>
              <a:t>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D250B-C9D4-415D-A9B1-487F2D4D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C4813-F5C7-49B8-95BF-A68041F223A4}"/>
              </a:ext>
            </a:extLst>
          </p:cNvPr>
          <p:cNvSpPr txBox="1"/>
          <p:nvPr/>
        </p:nvSpPr>
        <p:spPr>
          <a:xfrm>
            <a:off x="3725839" y="1339592"/>
            <a:ext cx="810670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First and foremost, add an online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platform to your practice.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Take the time to learn how to use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the programs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Stay calm if something goes wrong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Let people know you offer your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services online!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1020416" y="1271072"/>
            <a:ext cx="10283687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Susan Guthrie</a:t>
            </a:r>
          </a:p>
          <a:p>
            <a:pPr algn="ctr"/>
            <a:r>
              <a:rPr lang="en-US" sz="4400" dirty="0">
                <a:latin typeface="Arial Black" panose="020B0A04020102020204" pitchFamily="34" charset="0"/>
              </a:rPr>
              <a:t>LEARN TO MEDIATE ONLINE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www.learntomediateonline.com</a:t>
            </a:r>
          </a:p>
          <a:p>
            <a:pPr algn="ctr"/>
            <a:r>
              <a:rPr lang="en-US" sz="4400" dirty="0"/>
              <a:t>susan@learntomediateonline.com</a:t>
            </a:r>
          </a:p>
          <a:p>
            <a:pPr algn="ctr"/>
            <a:r>
              <a:rPr lang="en-US" sz="4400" dirty="0"/>
              <a:t>203-295-3388</a:t>
            </a:r>
          </a:p>
          <a:p>
            <a:pPr algn="ctr"/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7B372-539B-4AD6-93FD-76D0F691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7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697317" y="1433857"/>
            <a:ext cx="3601329" cy="5287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9A873-712D-419B-B694-DBD9B1863238}"/>
              </a:ext>
            </a:extLst>
          </p:cNvPr>
          <p:cNvSpPr txBox="1"/>
          <p:nvPr/>
        </p:nvSpPr>
        <p:spPr>
          <a:xfrm>
            <a:off x="1108134" y="2369506"/>
            <a:ext cx="2299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Susan</a:t>
            </a:r>
          </a:p>
          <a:p>
            <a:r>
              <a:rPr lang="en-US" sz="3600" dirty="0">
                <a:solidFill>
                  <a:schemeClr val="bg1"/>
                </a:solidFill>
              </a:rPr>
              <a:t>Guthrie</a:t>
            </a:r>
          </a:p>
          <a:p>
            <a:r>
              <a:rPr lang="en-US" sz="3600" dirty="0">
                <a:solidFill>
                  <a:schemeClr val="bg1"/>
                </a:solidFill>
              </a:rPr>
              <a:t>Online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Mediation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and 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Coaching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23C6A2C-A8F9-4F51-877B-14C310755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11" y="1433857"/>
            <a:ext cx="7235689" cy="53115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D9AAE7-88DE-49D0-B0F0-DC99CE9C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E99283-A84D-4E40-B536-9D6D3020D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7" y="250268"/>
            <a:ext cx="4065162" cy="4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5671930" y="1152940"/>
            <a:ext cx="5632173" cy="504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latin typeface="Arial Black" panose="020B0A04020102020204" pitchFamily="34" charset="0"/>
              </a:rPr>
              <a:t>The Most Expensive </a:t>
            </a:r>
          </a:p>
          <a:p>
            <a:pPr algn="ctr"/>
            <a:r>
              <a:rPr lang="en-US" sz="4000" dirty="0">
                <a:latin typeface="Arial Black" panose="020B0A04020102020204" pitchFamily="34" charset="0"/>
              </a:rPr>
              <a:t>Words in Business: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“But that’s the way</a:t>
            </a:r>
          </a:p>
          <a:p>
            <a:pPr algn="ctr"/>
            <a:r>
              <a:rPr lang="en-US" sz="4400" dirty="0"/>
              <a:t>we’ve always done it!”</a:t>
            </a:r>
          </a:p>
          <a:p>
            <a:pPr algn="ctr"/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7B372-539B-4AD6-93FD-76D0F691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8A2D3-39CA-4188-A249-E5BB2CB3B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9" y="1883694"/>
            <a:ext cx="4760066" cy="46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122529" y="1470992"/>
            <a:ext cx="3601329" cy="504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9A873-712D-419B-B694-DBD9B1863238}"/>
              </a:ext>
            </a:extLst>
          </p:cNvPr>
          <p:cNvSpPr txBox="1"/>
          <p:nvPr/>
        </p:nvSpPr>
        <p:spPr>
          <a:xfrm>
            <a:off x="207917" y="2853729"/>
            <a:ext cx="3430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Online </a:t>
            </a:r>
          </a:p>
          <a:p>
            <a:r>
              <a:rPr lang="en-US" sz="6000" dirty="0">
                <a:solidFill>
                  <a:schemeClr val="bg1"/>
                </a:solidFill>
              </a:rPr>
              <a:t>Mediation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8A48C-6D9A-4C44-B30C-37E5A5BA8460}"/>
              </a:ext>
            </a:extLst>
          </p:cNvPr>
          <p:cNvSpPr txBox="1"/>
          <p:nvPr/>
        </p:nvSpPr>
        <p:spPr>
          <a:xfrm>
            <a:off x="4108174" y="4386470"/>
            <a:ext cx="72754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3557F"/>
                </a:solidFill>
                <a:latin typeface="Arial Black" panose="020B0A04020102020204" pitchFamily="34" charset="0"/>
              </a:rPr>
              <a:t>Conducting a Mediation through the use of an online video conferencing program.</a:t>
            </a:r>
          </a:p>
          <a:p>
            <a:endParaRPr lang="en-US" sz="2400" dirty="0">
              <a:solidFill>
                <a:srgbClr val="23557F"/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rgbClr val="23557F"/>
                </a:solidFill>
                <a:latin typeface="Arial Black" panose="020B0A04020102020204" pitchFamily="34" charset="0"/>
              </a:rPr>
              <a:t>Participants are remote from the mediator and may be remote from each other.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11592-275E-4CF8-9429-8DF7D9FF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47" y="1007807"/>
            <a:ext cx="2857500" cy="16002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D2EB295-B219-4520-A82F-A74AE7F8D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17" y="479409"/>
            <a:ext cx="4180592" cy="2322551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C246DD-9503-4A6B-8CD9-7E9F09BE2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25" y="2312966"/>
            <a:ext cx="2619375" cy="1743075"/>
          </a:xfrm>
          <a:prstGeom prst="rect">
            <a:avLst/>
          </a:prstGeom>
        </p:spPr>
      </p:pic>
      <p:pic>
        <p:nvPicPr>
          <p:cNvPr id="21" name="Picture 20" descr="A close up of a stool&#10;&#10;Description automatically generated">
            <a:extLst>
              <a:ext uri="{FF2B5EF4-FFF2-40B4-BE49-F238E27FC236}">
                <a16:creationId xmlns:a16="http://schemas.microsoft.com/office/drawing/2014/main" id="{3CB929EE-6326-46CE-9664-1E9112593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71" y="2957054"/>
            <a:ext cx="3527112" cy="866171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0F8FB43-C4BB-4AFD-BB5C-4AFAFDC2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122529" y="1470992"/>
            <a:ext cx="3601329" cy="504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9A873-712D-419B-B694-DBD9B1863238}"/>
              </a:ext>
            </a:extLst>
          </p:cNvPr>
          <p:cNvSpPr txBox="1"/>
          <p:nvPr/>
        </p:nvSpPr>
        <p:spPr>
          <a:xfrm>
            <a:off x="207917" y="2853729"/>
            <a:ext cx="3430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Benefits: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8A48C-6D9A-4C44-B30C-37E5A5BA8460}"/>
              </a:ext>
            </a:extLst>
          </p:cNvPr>
          <p:cNvSpPr txBox="1"/>
          <p:nvPr/>
        </p:nvSpPr>
        <p:spPr>
          <a:xfrm>
            <a:off x="4515678" y="906601"/>
            <a:ext cx="72754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3557F"/>
                </a:solidFill>
                <a:latin typeface="Arial Black" panose="020B0A04020102020204" pitchFamily="34" charset="0"/>
              </a:rPr>
              <a:t>Convenient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anywhere (with some limits)</a:t>
            </a:r>
          </a:p>
          <a:p>
            <a:endParaRPr lang="en-US" dirty="0">
              <a:solidFill>
                <a:srgbClr val="2355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3557F"/>
                </a:solidFill>
                <a:latin typeface="Arial Black" panose="020B0A04020102020204" pitchFamily="34" charset="0"/>
              </a:rPr>
              <a:t>2.  Expands Client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need not be geographically close</a:t>
            </a:r>
          </a:p>
          <a:p>
            <a:endParaRPr lang="en-US" dirty="0">
              <a:solidFill>
                <a:srgbClr val="2355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3557F"/>
                </a:solidFill>
                <a:latin typeface="Arial Black" panose="020B0A04020102020204" pitchFamily="34" charset="0"/>
              </a:rPr>
              <a:t>3.  Reduces Overhead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 rent, utilities.  Programs are less than $100/mo.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3557F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23557F"/>
                </a:solidFill>
                <a:latin typeface="Arial Black" panose="020B0A04020102020204" pitchFamily="34" charset="0"/>
              </a:rPr>
              <a:t>4.  More Comfortable and Supportive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in a place of safety or comfort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355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3557F"/>
                </a:solidFill>
                <a:latin typeface="Arial Black" panose="020B0A04020102020204" pitchFamily="34" charset="0"/>
              </a:rPr>
              <a:t>5.  Safer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violence or high conflict matters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355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3557F"/>
                </a:solidFill>
                <a:latin typeface="Arial Black" panose="020B0A04020102020204" pitchFamily="34" charset="0"/>
              </a:rPr>
              <a:t>6.  Disability Compatible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with disabilities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3557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D07A8-1599-43E0-8953-B04C3330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122529" y="1470992"/>
            <a:ext cx="3601329" cy="504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9A873-712D-419B-B694-DBD9B1863238}"/>
              </a:ext>
            </a:extLst>
          </p:cNvPr>
          <p:cNvSpPr txBox="1"/>
          <p:nvPr/>
        </p:nvSpPr>
        <p:spPr>
          <a:xfrm>
            <a:off x="207917" y="2853729"/>
            <a:ext cx="3430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Cautions: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8A48C-6D9A-4C44-B30C-37E5A5BA8460}"/>
              </a:ext>
            </a:extLst>
          </p:cNvPr>
          <p:cNvSpPr txBox="1"/>
          <p:nvPr/>
        </p:nvSpPr>
        <p:spPr>
          <a:xfrm>
            <a:off x="4078357" y="926692"/>
            <a:ext cx="727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3557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DF6B-62BE-4375-9DB3-9305A3B50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246" y="1470991"/>
            <a:ext cx="7544554" cy="50490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3557F"/>
                </a:solidFill>
              </a:rPr>
              <a:t>The #1 Difference Between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557F"/>
                </a:solidFill>
              </a:rPr>
              <a:t>Online and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557F"/>
                </a:solidFill>
              </a:rPr>
              <a:t>In-Person Mediation is: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557F"/>
                </a:solidFill>
              </a:rPr>
              <a:t>The Client’s Environment is out of the Mediator’s Control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Can lead to issues with privacy and confidentiality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D80CC4E-7C71-40D8-A5F5-66BC3145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7FF31-4E00-41D0-B034-6E98CE7A1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747" y="4555338"/>
            <a:ext cx="9110506" cy="1784402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  <a:t>1. How to Conduct a</a:t>
            </a:r>
            <a:b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  <a:t>Mediation on Zoom</a:t>
            </a:r>
            <a:b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 Black" panose="020B0A04020102020204" pitchFamily="34" charset="0"/>
              </a:rPr>
              <a:t>2.  Practical and Ethical Considerations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B2EB1-FDE2-473D-9B34-8BE6BA85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6679" y="850092"/>
            <a:ext cx="2298643" cy="221742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6433B7-FF5B-4E01-B622-C535373D0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381" y="918634"/>
            <a:ext cx="2161238" cy="2080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87D096E-C469-461F-897D-9D4B32010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26" y="1001028"/>
            <a:ext cx="1915548" cy="19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122529" y="1470992"/>
            <a:ext cx="3601329" cy="504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 an Online </a:t>
            </a:r>
          </a:p>
          <a:p>
            <a:pPr algn="ctr"/>
            <a:r>
              <a:rPr lang="en-US" sz="4400" dirty="0"/>
              <a:t>Mediation Looks Like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48EA7-9102-46C3-85A5-887EC59A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289F6-D4A9-824F-82CC-65AF7D6680A0}"/>
              </a:ext>
            </a:extLst>
          </p:cNvPr>
          <p:cNvSpPr txBox="1"/>
          <p:nvPr/>
        </p:nvSpPr>
        <p:spPr>
          <a:xfrm>
            <a:off x="5641368" y="3339101"/>
            <a:ext cx="502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Removed for file size.</a:t>
            </a:r>
          </a:p>
        </p:txBody>
      </p:sp>
    </p:spTree>
    <p:extLst>
      <p:ext uri="{BB962C8B-B14F-4D97-AF65-F5344CB8AC3E}">
        <p14:creationId xmlns:p14="http://schemas.microsoft.com/office/powerpoint/2010/main" val="297591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56A50F-E743-4637-B8B8-18406748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" y="0"/>
            <a:ext cx="2733213" cy="1366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6B892-2809-440A-BD76-F04DB265FE3F}"/>
              </a:ext>
            </a:extLst>
          </p:cNvPr>
          <p:cNvSpPr/>
          <p:nvPr/>
        </p:nvSpPr>
        <p:spPr>
          <a:xfrm>
            <a:off x="0" y="1271072"/>
            <a:ext cx="3603310" cy="53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Meeting</a:t>
            </a:r>
          </a:p>
          <a:p>
            <a:pPr algn="ctr"/>
            <a:r>
              <a:rPr lang="en-US" sz="4400" dirty="0"/>
              <a:t>Set Up</a:t>
            </a:r>
          </a:p>
          <a:p>
            <a:pPr algn="ctr"/>
            <a:r>
              <a:rPr lang="en-US" sz="4400" dirty="0"/>
              <a:t>and </a:t>
            </a:r>
          </a:p>
          <a:p>
            <a:pPr algn="ctr"/>
            <a:r>
              <a:rPr lang="en-US" sz="4400" dirty="0"/>
              <a:t>Waiting </a:t>
            </a:r>
          </a:p>
          <a:p>
            <a:pPr algn="ctr"/>
            <a:r>
              <a:rPr lang="en-US" sz="4400" dirty="0"/>
              <a:t>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BB047-C721-414C-8960-6FEF59A6EE63}"/>
              </a:ext>
            </a:extLst>
          </p:cNvPr>
          <p:cNvSpPr txBox="1"/>
          <p:nvPr/>
        </p:nvSpPr>
        <p:spPr>
          <a:xfrm>
            <a:off x="4837048" y="48111"/>
            <a:ext cx="75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557F"/>
                </a:solidFill>
              </a:rPr>
              <a:t>SCMA 31</a:t>
            </a:r>
            <a:r>
              <a:rPr lang="en-US" baseline="30000" dirty="0">
                <a:solidFill>
                  <a:srgbClr val="23557F"/>
                </a:solidFill>
              </a:rPr>
              <a:t>st</a:t>
            </a:r>
            <a:r>
              <a:rPr lang="en-US" dirty="0">
                <a:solidFill>
                  <a:srgbClr val="23557F"/>
                </a:solidFill>
              </a:rPr>
              <a:t> Annual Conference	Los Angeles, CA  November 1-2,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7E2D3-D9CB-4B97-90CA-12F887406693}"/>
              </a:ext>
            </a:extLst>
          </p:cNvPr>
          <p:cNvSpPr txBox="1"/>
          <p:nvPr/>
        </p:nvSpPr>
        <p:spPr>
          <a:xfrm>
            <a:off x="4038600" y="1125298"/>
            <a:ext cx="773813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Always use the waiting room function when having clients log on to the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Mediation session to avoid any issues or perceptions that neutrality has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Been breached.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Set up the meeting for the clients well in advance and let them know that they will both be in a “virtual waiting room” until they have both signed on to the session at which time, they will be admitted to the meeting simultaneously.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Let them know that this is to protect the process and to preserve neutrality. 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Set a time limit for how long you will wait for both to enter the waiting room and/or have a protocol for communicating (email, text, phone)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  5 or 10-minute window after which you will bring the party or parties who are present into the room to discuss solely how to proceed.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007EB-42F7-4B64-947D-2C206302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Susan E Guthrie, LLC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1208</Words>
  <Application>Microsoft Macintosh PowerPoint</Application>
  <PresentationFormat>Widescreen</PresentationFormat>
  <Paragraphs>204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Gill Sans MT</vt:lpstr>
      <vt:lpstr>Office Theme</vt:lpstr>
      <vt:lpstr>The Future is ONLINE and You Can Be Too!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How to Conduct a Mediation on Zoom  2.  Practical and Ethical Considerations</vt:lpstr>
      <vt:lpstr>PowerPoint Presentation</vt:lpstr>
      <vt:lpstr>PowerPoint Presentation</vt:lpstr>
      <vt:lpstr>PowerPoint Presentation</vt:lpstr>
      <vt:lpstr>PowerPoint Presentation</vt:lpstr>
      <vt:lpstr>  Practical and Ethical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is ONLINE and You Can Be Too!</dc:title>
  <dc:creator>Susan Guthrie</dc:creator>
  <cp:lastModifiedBy>Blake Miller</cp:lastModifiedBy>
  <cp:revision>29</cp:revision>
  <dcterms:created xsi:type="dcterms:W3CDTF">2019-10-18T20:55:55Z</dcterms:created>
  <dcterms:modified xsi:type="dcterms:W3CDTF">2019-10-31T18:59:26Z</dcterms:modified>
</cp:coreProperties>
</file>