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5"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304" r:id="rId33"/>
    <p:sldId id="305" r:id="rId34"/>
    <p:sldId id="306" r:id="rId35"/>
    <p:sldId id="30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8" r:id="rId5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49"/>
    <p:restoredTop sz="96327"/>
  </p:normalViewPr>
  <p:slideViewPr>
    <p:cSldViewPr snapToGrid="0" snapToObjects="1">
      <p:cViewPr varScale="1">
        <p:scale>
          <a:sx n="66" d="100"/>
          <a:sy n="66" d="100"/>
        </p:scale>
        <p:origin x="908"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67B4C-5ACB-8247-A455-41434D7A6381}"/>
              </a:ext>
            </a:extLst>
          </p:cNvPr>
          <p:cNvSpPr>
            <a:spLocks noGrp="1"/>
          </p:cNvSpPr>
          <p:nvPr>
            <p:ph type="ctrTitle" hasCustomPrompt="1"/>
          </p:nvPr>
        </p:nvSpPr>
        <p:spPr>
          <a:xfrm>
            <a:off x="1524000" y="1122363"/>
            <a:ext cx="9144000" cy="2387600"/>
          </a:xfrm>
        </p:spPr>
        <p:txBody>
          <a:bodyPr anchor="b"/>
          <a:lstStyle>
            <a:lvl1pPr algn="ctr">
              <a:defRPr sz="6000" spc="300"/>
            </a:lvl1pPr>
          </a:lstStyle>
          <a:p>
            <a:r>
              <a:rPr lang="en-US" dirty="0"/>
              <a:t>CLICK TO EDIT MASTER TITLE STYLE</a:t>
            </a:r>
          </a:p>
        </p:txBody>
      </p:sp>
      <p:sp>
        <p:nvSpPr>
          <p:cNvPr id="3" name="Subtitle 2">
            <a:extLst>
              <a:ext uri="{FF2B5EF4-FFF2-40B4-BE49-F238E27FC236}">
                <a16:creationId xmlns:a16="http://schemas.microsoft.com/office/drawing/2014/main" id="{1A29D083-4842-0840-99E9-841E5798BE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BF61687-C42E-ED49-BBF5-39EEA855B159}"/>
              </a:ext>
            </a:extLst>
          </p:cNvPr>
          <p:cNvSpPr>
            <a:spLocks noGrp="1"/>
          </p:cNvSpPr>
          <p:nvPr>
            <p:ph type="dt" sz="half" idx="10"/>
          </p:nvPr>
        </p:nvSpPr>
        <p:spPr/>
        <p:txBody>
          <a:bodyPr/>
          <a:lstStyle/>
          <a:p>
            <a:fld id="{B4F3252D-DAE5-1842-A148-597C37D45845}" type="datetimeFigureOut">
              <a:rPr lang="en-US" smtClean="0"/>
              <a:t>10/31/2019</a:t>
            </a:fld>
            <a:endParaRPr lang="en-US" dirty="0"/>
          </a:p>
        </p:txBody>
      </p:sp>
      <p:sp>
        <p:nvSpPr>
          <p:cNvPr id="5" name="Footer Placeholder 4">
            <a:extLst>
              <a:ext uri="{FF2B5EF4-FFF2-40B4-BE49-F238E27FC236}">
                <a16:creationId xmlns:a16="http://schemas.microsoft.com/office/drawing/2014/main" id="{E8763F85-3AE3-2E43-A571-6E07313C14E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CF9CE66-02F5-2C47-8DE5-C732EADE130C}"/>
              </a:ext>
            </a:extLst>
          </p:cNvPr>
          <p:cNvSpPr>
            <a:spLocks noGrp="1"/>
          </p:cNvSpPr>
          <p:nvPr>
            <p:ph type="sldNum" sz="quarter" idx="12"/>
          </p:nvPr>
        </p:nvSpPr>
        <p:spPr/>
        <p:txBody>
          <a:bodyPr/>
          <a:lstStyle/>
          <a:p>
            <a:fld id="{53E81562-98AD-9846-9937-9A15C5F0F23E}" type="slidenum">
              <a:rPr lang="en-US" smtClean="0"/>
              <a:t>‹#›</a:t>
            </a:fld>
            <a:endParaRPr lang="en-US" dirty="0"/>
          </a:p>
        </p:txBody>
      </p:sp>
    </p:spTree>
    <p:extLst>
      <p:ext uri="{BB962C8B-B14F-4D97-AF65-F5344CB8AC3E}">
        <p14:creationId xmlns:p14="http://schemas.microsoft.com/office/powerpoint/2010/main" val="2140237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1D9FC-72A4-8141-8B53-EAA0002B88A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876534D-9D72-7C4D-950D-F562342C9F1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D00F47-F55E-CD47-83F4-98FB71749498}"/>
              </a:ext>
            </a:extLst>
          </p:cNvPr>
          <p:cNvSpPr>
            <a:spLocks noGrp="1"/>
          </p:cNvSpPr>
          <p:nvPr>
            <p:ph type="dt" sz="half" idx="10"/>
          </p:nvPr>
        </p:nvSpPr>
        <p:spPr/>
        <p:txBody>
          <a:bodyPr/>
          <a:lstStyle/>
          <a:p>
            <a:fld id="{B4F3252D-DAE5-1842-A148-597C37D45845}" type="datetimeFigureOut">
              <a:rPr lang="en-US" smtClean="0"/>
              <a:t>10/31/2019</a:t>
            </a:fld>
            <a:endParaRPr lang="en-US" dirty="0"/>
          </a:p>
        </p:txBody>
      </p:sp>
      <p:sp>
        <p:nvSpPr>
          <p:cNvPr id="5" name="Footer Placeholder 4">
            <a:extLst>
              <a:ext uri="{FF2B5EF4-FFF2-40B4-BE49-F238E27FC236}">
                <a16:creationId xmlns:a16="http://schemas.microsoft.com/office/drawing/2014/main" id="{F911586B-C994-6541-A992-F7BDCBF862C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A345BA4-5F5D-DD4C-86C9-0133EB49F467}"/>
              </a:ext>
            </a:extLst>
          </p:cNvPr>
          <p:cNvSpPr>
            <a:spLocks noGrp="1"/>
          </p:cNvSpPr>
          <p:nvPr>
            <p:ph type="sldNum" sz="quarter" idx="12"/>
          </p:nvPr>
        </p:nvSpPr>
        <p:spPr/>
        <p:txBody>
          <a:bodyPr/>
          <a:lstStyle/>
          <a:p>
            <a:fld id="{53E81562-98AD-9846-9937-9A15C5F0F23E}" type="slidenum">
              <a:rPr lang="en-US" smtClean="0"/>
              <a:t>‹#›</a:t>
            </a:fld>
            <a:endParaRPr lang="en-US" dirty="0"/>
          </a:p>
        </p:txBody>
      </p:sp>
    </p:spTree>
    <p:extLst>
      <p:ext uri="{BB962C8B-B14F-4D97-AF65-F5344CB8AC3E}">
        <p14:creationId xmlns:p14="http://schemas.microsoft.com/office/powerpoint/2010/main" val="1834221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5A003F8-451D-6A4C-97F4-3FB5A61F848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35B503A-9B1A-EF44-A208-721C5282994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20052E-2A04-4D45-A62F-773DF908FF4F}"/>
              </a:ext>
            </a:extLst>
          </p:cNvPr>
          <p:cNvSpPr>
            <a:spLocks noGrp="1"/>
          </p:cNvSpPr>
          <p:nvPr>
            <p:ph type="dt" sz="half" idx="10"/>
          </p:nvPr>
        </p:nvSpPr>
        <p:spPr/>
        <p:txBody>
          <a:bodyPr/>
          <a:lstStyle/>
          <a:p>
            <a:fld id="{B4F3252D-DAE5-1842-A148-597C37D45845}" type="datetimeFigureOut">
              <a:rPr lang="en-US" smtClean="0"/>
              <a:t>10/31/2019</a:t>
            </a:fld>
            <a:endParaRPr lang="en-US" dirty="0"/>
          </a:p>
        </p:txBody>
      </p:sp>
      <p:sp>
        <p:nvSpPr>
          <p:cNvPr id="5" name="Footer Placeholder 4">
            <a:extLst>
              <a:ext uri="{FF2B5EF4-FFF2-40B4-BE49-F238E27FC236}">
                <a16:creationId xmlns:a16="http://schemas.microsoft.com/office/drawing/2014/main" id="{EBAECB35-C3F6-3549-B005-09CDD74FE8B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9666C5F-9719-6C44-B51A-87EA73B8A745}"/>
              </a:ext>
            </a:extLst>
          </p:cNvPr>
          <p:cNvSpPr>
            <a:spLocks noGrp="1"/>
          </p:cNvSpPr>
          <p:nvPr>
            <p:ph type="sldNum" sz="quarter" idx="12"/>
          </p:nvPr>
        </p:nvSpPr>
        <p:spPr/>
        <p:txBody>
          <a:bodyPr/>
          <a:lstStyle/>
          <a:p>
            <a:fld id="{53E81562-98AD-9846-9937-9A15C5F0F23E}" type="slidenum">
              <a:rPr lang="en-US" smtClean="0"/>
              <a:t>‹#›</a:t>
            </a:fld>
            <a:endParaRPr lang="en-US" dirty="0"/>
          </a:p>
        </p:txBody>
      </p:sp>
    </p:spTree>
    <p:extLst>
      <p:ext uri="{BB962C8B-B14F-4D97-AF65-F5344CB8AC3E}">
        <p14:creationId xmlns:p14="http://schemas.microsoft.com/office/powerpoint/2010/main" val="2059449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8DBBB-D28E-9B44-A877-0206A28EA3C9}"/>
              </a:ext>
            </a:extLst>
          </p:cNvPr>
          <p:cNvSpPr>
            <a:spLocks noGrp="1"/>
          </p:cNvSpPr>
          <p:nvPr>
            <p:ph type="title" hasCustomPrompt="1"/>
          </p:nvPr>
        </p:nvSpPr>
        <p:spPr>
          <a:xfrm>
            <a:off x="838200" y="365125"/>
            <a:ext cx="9836426" cy="1325563"/>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824AC4A5-1409-1744-8E08-76064C29F09C}"/>
              </a:ext>
            </a:extLst>
          </p:cNvPr>
          <p:cNvSpPr>
            <a:spLocks noGrp="1"/>
          </p:cNvSpPr>
          <p:nvPr>
            <p:ph idx="1"/>
          </p:nvPr>
        </p:nvSpPr>
        <p:spPr>
          <a:xfrm>
            <a:off x="838200" y="1825625"/>
            <a:ext cx="983642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5BFAB4-3B5B-3A4F-AA1A-F4632D62731B}"/>
              </a:ext>
            </a:extLst>
          </p:cNvPr>
          <p:cNvSpPr>
            <a:spLocks noGrp="1"/>
          </p:cNvSpPr>
          <p:nvPr>
            <p:ph type="dt" sz="half" idx="10"/>
          </p:nvPr>
        </p:nvSpPr>
        <p:spPr/>
        <p:txBody>
          <a:bodyPr/>
          <a:lstStyle/>
          <a:p>
            <a:fld id="{B4F3252D-DAE5-1842-A148-597C37D45845}" type="datetimeFigureOut">
              <a:rPr lang="en-US" smtClean="0"/>
              <a:t>10/31/2019</a:t>
            </a:fld>
            <a:endParaRPr lang="en-US" dirty="0"/>
          </a:p>
        </p:txBody>
      </p:sp>
      <p:sp>
        <p:nvSpPr>
          <p:cNvPr id="5" name="Footer Placeholder 4">
            <a:extLst>
              <a:ext uri="{FF2B5EF4-FFF2-40B4-BE49-F238E27FC236}">
                <a16:creationId xmlns:a16="http://schemas.microsoft.com/office/drawing/2014/main" id="{05094121-3923-5341-A333-A04F223FE34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5F79FF6-F4DD-3646-93BC-F0B0BB6C1CD1}"/>
              </a:ext>
            </a:extLst>
          </p:cNvPr>
          <p:cNvSpPr>
            <a:spLocks noGrp="1"/>
          </p:cNvSpPr>
          <p:nvPr>
            <p:ph type="sldNum" sz="quarter" idx="12"/>
          </p:nvPr>
        </p:nvSpPr>
        <p:spPr/>
        <p:txBody>
          <a:bodyPr/>
          <a:lstStyle/>
          <a:p>
            <a:fld id="{53E81562-98AD-9846-9937-9A15C5F0F23E}" type="slidenum">
              <a:rPr lang="en-US" smtClean="0"/>
              <a:t>‹#›</a:t>
            </a:fld>
            <a:endParaRPr lang="en-US" dirty="0"/>
          </a:p>
        </p:txBody>
      </p:sp>
    </p:spTree>
    <p:extLst>
      <p:ext uri="{BB962C8B-B14F-4D97-AF65-F5344CB8AC3E}">
        <p14:creationId xmlns:p14="http://schemas.microsoft.com/office/powerpoint/2010/main" val="4289938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DB676-00FB-1746-A717-01A3C2F84927}"/>
              </a:ext>
            </a:extLst>
          </p:cNvPr>
          <p:cNvSpPr>
            <a:spLocks noGrp="1"/>
          </p:cNvSpPr>
          <p:nvPr>
            <p:ph type="title" hasCustomPrompt="1"/>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B6E2121F-102F-0241-BAD8-1E9D5EBC31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669788F-77D7-7C4A-88C4-A74BA6DC4A7F}"/>
              </a:ext>
            </a:extLst>
          </p:cNvPr>
          <p:cNvSpPr>
            <a:spLocks noGrp="1"/>
          </p:cNvSpPr>
          <p:nvPr>
            <p:ph type="dt" sz="half" idx="10"/>
          </p:nvPr>
        </p:nvSpPr>
        <p:spPr/>
        <p:txBody>
          <a:bodyPr/>
          <a:lstStyle/>
          <a:p>
            <a:fld id="{B4F3252D-DAE5-1842-A148-597C37D45845}" type="datetimeFigureOut">
              <a:rPr lang="en-US" smtClean="0"/>
              <a:t>10/31/2019</a:t>
            </a:fld>
            <a:endParaRPr lang="en-US" dirty="0"/>
          </a:p>
        </p:txBody>
      </p:sp>
      <p:sp>
        <p:nvSpPr>
          <p:cNvPr id="5" name="Footer Placeholder 4">
            <a:extLst>
              <a:ext uri="{FF2B5EF4-FFF2-40B4-BE49-F238E27FC236}">
                <a16:creationId xmlns:a16="http://schemas.microsoft.com/office/drawing/2014/main" id="{D3865955-DC19-CB43-9EC1-76AD7489F40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E84B768-5D27-9A40-84E2-62579F212F6A}"/>
              </a:ext>
            </a:extLst>
          </p:cNvPr>
          <p:cNvSpPr>
            <a:spLocks noGrp="1"/>
          </p:cNvSpPr>
          <p:nvPr>
            <p:ph type="sldNum" sz="quarter" idx="12"/>
          </p:nvPr>
        </p:nvSpPr>
        <p:spPr/>
        <p:txBody>
          <a:bodyPr/>
          <a:lstStyle/>
          <a:p>
            <a:fld id="{53E81562-98AD-9846-9937-9A15C5F0F23E}" type="slidenum">
              <a:rPr lang="en-US" smtClean="0"/>
              <a:t>‹#›</a:t>
            </a:fld>
            <a:endParaRPr lang="en-US" dirty="0"/>
          </a:p>
        </p:txBody>
      </p:sp>
    </p:spTree>
    <p:extLst>
      <p:ext uri="{BB962C8B-B14F-4D97-AF65-F5344CB8AC3E}">
        <p14:creationId xmlns:p14="http://schemas.microsoft.com/office/powerpoint/2010/main" val="281756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A6A8D-BD2C-3646-99F9-9040BF11A7FF}"/>
              </a:ext>
            </a:extLst>
          </p:cNvPr>
          <p:cNvSpPr>
            <a:spLocks noGrp="1"/>
          </p:cNvSpPr>
          <p:nvPr>
            <p:ph type="title" hasCustomPrompt="1"/>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328BB634-C1F2-C444-9342-E54C73DD2AE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626166A-EDB3-9A42-B34A-2BCFF83D2D3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05E9E90-4EF2-8940-BCB0-11AE85B9F24F}"/>
              </a:ext>
            </a:extLst>
          </p:cNvPr>
          <p:cNvSpPr>
            <a:spLocks noGrp="1"/>
          </p:cNvSpPr>
          <p:nvPr>
            <p:ph type="dt" sz="half" idx="10"/>
          </p:nvPr>
        </p:nvSpPr>
        <p:spPr/>
        <p:txBody>
          <a:bodyPr/>
          <a:lstStyle/>
          <a:p>
            <a:fld id="{B4F3252D-DAE5-1842-A148-597C37D45845}" type="datetimeFigureOut">
              <a:rPr lang="en-US" smtClean="0"/>
              <a:t>10/31/2019</a:t>
            </a:fld>
            <a:endParaRPr lang="en-US" dirty="0"/>
          </a:p>
        </p:txBody>
      </p:sp>
      <p:sp>
        <p:nvSpPr>
          <p:cNvPr id="6" name="Footer Placeholder 5">
            <a:extLst>
              <a:ext uri="{FF2B5EF4-FFF2-40B4-BE49-F238E27FC236}">
                <a16:creationId xmlns:a16="http://schemas.microsoft.com/office/drawing/2014/main" id="{7843F8DC-5B7B-E747-BE96-93893858DA9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DC190B4-520C-294E-85FE-072816B46928}"/>
              </a:ext>
            </a:extLst>
          </p:cNvPr>
          <p:cNvSpPr>
            <a:spLocks noGrp="1"/>
          </p:cNvSpPr>
          <p:nvPr>
            <p:ph type="sldNum" sz="quarter" idx="12"/>
          </p:nvPr>
        </p:nvSpPr>
        <p:spPr/>
        <p:txBody>
          <a:bodyPr/>
          <a:lstStyle/>
          <a:p>
            <a:fld id="{53E81562-98AD-9846-9937-9A15C5F0F23E}" type="slidenum">
              <a:rPr lang="en-US" smtClean="0"/>
              <a:t>‹#›</a:t>
            </a:fld>
            <a:endParaRPr lang="en-US" dirty="0"/>
          </a:p>
        </p:txBody>
      </p:sp>
    </p:spTree>
    <p:extLst>
      <p:ext uri="{BB962C8B-B14F-4D97-AF65-F5344CB8AC3E}">
        <p14:creationId xmlns:p14="http://schemas.microsoft.com/office/powerpoint/2010/main" val="11895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23CA1-0D5E-A84B-8413-DE308EAAC6B3}"/>
              </a:ext>
            </a:extLst>
          </p:cNvPr>
          <p:cNvSpPr>
            <a:spLocks noGrp="1"/>
          </p:cNvSpPr>
          <p:nvPr>
            <p:ph type="title" hasCustomPrompt="1"/>
          </p:nvPr>
        </p:nvSpPr>
        <p:spPr>
          <a:xfrm>
            <a:off x="839788" y="365125"/>
            <a:ext cx="10515600" cy="132556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68DA1E1E-15BE-4D44-9171-36B254E257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94FC8D09-CFCE-5643-B915-1D0A9CF99FC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E8EA085-1669-EF4F-9C35-9E5A8F0566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558A4C4F-0ED8-164A-832C-54E704A769E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F05CADA-E8C8-EA4B-BCF6-D05E2B1B7007}"/>
              </a:ext>
            </a:extLst>
          </p:cNvPr>
          <p:cNvSpPr>
            <a:spLocks noGrp="1"/>
          </p:cNvSpPr>
          <p:nvPr>
            <p:ph type="dt" sz="half" idx="10"/>
          </p:nvPr>
        </p:nvSpPr>
        <p:spPr/>
        <p:txBody>
          <a:bodyPr/>
          <a:lstStyle/>
          <a:p>
            <a:fld id="{B4F3252D-DAE5-1842-A148-597C37D45845}" type="datetimeFigureOut">
              <a:rPr lang="en-US" smtClean="0"/>
              <a:t>10/31/2019</a:t>
            </a:fld>
            <a:endParaRPr lang="en-US" dirty="0"/>
          </a:p>
        </p:txBody>
      </p:sp>
      <p:sp>
        <p:nvSpPr>
          <p:cNvPr id="8" name="Footer Placeholder 7">
            <a:extLst>
              <a:ext uri="{FF2B5EF4-FFF2-40B4-BE49-F238E27FC236}">
                <a16:creationId xmlns:a16="http://schemas.microsoft.com/office/drawing/2014/main" id="{18CC7932-6E32-524E-91F5-797C0E71C3BA}"/>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AB70E43C-F7CF-AD47-A508-471ACA01A9FC}"/>
              </a:ext>
            </a:extLst>
          </p:cNvPr>
          <p:cNvSpPr>
            <a:spLocks noGrp="1"/>
          </p:cNvSpPr>
          <p:nvPr>
            <p:ph type="sldNum" sz="quarter" idx="12"/>
          </p:nvPr>
        </p:nvSpPr>
        <p:spPr/>
        <p:txBody>
          <a:bodyPr/>
          <a:lstStyle/>
          <a:p>
            <a:fld id="{53E81562-98AD-9846-9937-9A15C5F0F23E}" type="slidenum">
              <a:rPr lang="en-US" smtClean="0"/>
              <a:t>‹#›</a:t>
            </a:fld>
            <a:endParaRPr lang="en-US" dirty="0"/>
          </a:p>
        </p:txBody>
      </p:sp>
    </p:spTree>
    <p:extLst>
      <p:ext uri="{BB962C8B-B14F-4D97-AF65-F5344CB8AC3E}">
        <p14:creationId xmlns:p14="http://schemas.microsoft.com/office/powerpoint/2010/main" val="1723800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A75A6-0B86-7746-A6C2-20CCCC3BFF83}"/>
              </a:ext>
            </a:extLst>
          </p:cNvPr>
          <p:cNvSpPr>
            <a:spLocks noGrp="1"/>
          </p:cNvSpPr>
          <p:nvPr>
            <p:ph type="title"/>
          </p:nvPr>
        </p:nvSpPr>
        <p:spPr/>
        <p:txBody>
          <a:bodyPr/>
          <a:lstStyle>
            <a:lvl1pPr>
              <a:defRPr cap="all" baseline="0"/>
            </a:lvl1pPr>
          </a:lstStyle>
          <a:p>
            <a:r>
              <a:rPr lang="en-US" dirty="0"/>
              <a:t>Click to edit Master title style</a:t>
            </a:r>
          </a:p>
        </p:txBody>
      </p:sp>
      <p:sp>
        <p:nvSpPr>
          <p:cNvPr id="3" name="Date Placeholder 2">
            <a:extLst>
              <a:ext uri="{FF2B5EF4-FFF2-40B4-BE49-F238E27FC236}">
                <a16:creationId xmlns:a16="http://schemas.microsoft.com/office/drawing/2014/main" id="{F66571D8-5653-5B4C-8C70-89E34767C49C}"/>
              </a:ext>
            </a:extLst>
          </p:cNvPr>
          <p:cNvSpPr>
            <a:spLocks noGrp="1"/>
          </p:cNvSpPr>
          <p:nvPr>
            <p:ph type="dt" sz="half" idx="10"/>
          </p:nvPr>
        </p:nvSpPr>
        <p:spPr/>
        <p:txBody>
          <a:bodyPr/>
          <a:lstStyle/>
          <a:p>
            <a:fld id="{B4F3252D-DAE5-1842-A148-597C37D45845}" type="datetimeFigureOut">
              <a:rPr lang="en-US" smtClean="0"/>
              <a:t>10/31/2019</a:t>
            </a:fld>
            <a:endParaRPr lang="en-US" dirty="0"/>
          </a:p>
        </p:txBody>
      </p:sp>
      <p:sp>
        <p:nvSpPr>
          <p:cNvPr id="4" name="Footer Placeholder 3">
            <a:extLst>
              <a:ext uri="{FF2B5EF4-FFF2-40B4-BE49-F238E27FC236}">
                <a16:creationId xmlns:a16="http://schemas.microsoft.com/office/drawing/2014/main" id="{32746F5F-62BB-934C-A200-CFE56908242C}"/>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585C96E-96BF-D545-8395-62507F016968}"/>
              </a:ext>
            </a:extLst>
          </p:cNvPr>
          <p:cNvSpPr>
            <a:spLocks noGrp="1"/>
          </p:cNvSpPr>
          <p:nvPr>
            <p:ph type="sldNum" sz="quarter" idx="12"/>
          </p:nvPr>
        </p:nvSpPr>
        <p:spPr/>
        <p:txBody>
          <a:bodyPr/>
          <a:lstStyle/>
          <a:p>
            <a:fld id="{53E81562-98AD-9846-9937-9A15C5F0F23E}" type="slidenum">
              <a:rPr lang="en-US" smtClean="0"/>
              <a:t>‹#›</a:t>
            </a:fld>
            <a:endParaRPr lang="en-US" dirty="0"/>
          </a:p>
        </p:txBody>
      </p:sp>
    </p:spTree>
    <p:extLst>
      <p:ext uri="{BB962C8B-B14F-4D97-AF65-F5344CB8AC3E}">
        <p14:creationId xmlns:p14="http://schemas.microsoft.com/office/powerpoint/2010/main" val="1157050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8C8844-4C05-D648-BE91-340AABD0EED5}"/>
              </a:ext>
            </a:extLst>
          </p:cNvPr>
          <p:cNvSpPr>
            <a:spLocks noGrp="1"/>
          </p:cNvSpPr>
          <p:nvPr>
            <p:ph type="dt" sz="half" idx="10"/>
          </p:nvPr>
        </p:nvSpPr>
        <p:spPr/>
        <p:txBody>
          <a:bodyPr/>
          <a:lstStyle/>
          <a:p>
            <a:fld id="{B4F3252D-DAE5-1842-A148-597C37D45845}" type="datetimeFigureOut">
              <a:rPr lang="en-US" smtClean="0"/>
              <a:t>10/31/2019</a:t>
            </a:fld>
            <a:endParaRPr lang="en-US" dirty="0"/>
          </a:p>
        </p:txBody>
      </p:sp>
      <p:sp>
        <p:nvSpPr>
          <p:cNvPr id="3" name="Footer Placeholder 2">
            <a:extLst>
              <a:ext uri="{FF2B5EF4-FFF2-40B4-BE49-F238E27FC236}">
                <a16:creationId xmlns:a16="http://schemas.microsoft.com/office/drawing/2014/main" id="{5583B878-AAE7-3447-B04E-0FED085D758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611235A1-5DB2-FD49-9BEA-AC56BFE6EAB3}"/>
              </a:ext>
            </a:extLst>
          </p:cNvPr>
          <p:cNvSpPr>
            <a:spLocks noGrp="1"/>
          </p:cNvSpPr>
          <p:nvPr>
            <p:ph type="sldNum" sz="quarter" idx="12"/>
          </p:nvPr>
        </p:nvSpPr>
        <p:spPr/>
        <p:txBody>
          <a:bodyPr/>
          <a:lstStyle/>
          <a:p>
            <a:fld id="{53E81562-98AD-9846-9937-9A15C5F0F23E}" type="slidenum">
              <a:rPr lang="en-US" smtClean="0"/>
              <a:t>‹#›</a:t>
            </a:fld>
            <a:endParaRPr lang="en-US" dirty="0"/>
          </a:p>
        </p:txBody>
      </p:sp>
    </p:spTree>
    <p:extLst>
      <p:ext uri="{BB962C8B-B14F-4D97-AF65-F5344CB8AC3E}">
        <p14:creationId xmlns:p14="http://schemas.microsoft.com/office/powerpoint/2010/main" val="1897113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A0257-6CD2-AF4D-AF15-1D101CF8BB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EF75817-0E99-3B4E-BB02-381AD5C8B7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F9FBCDB-C59D-CA47-8939-C6F9039936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3CB4969-5A30-4348-9DCD-67B4FE499E3B}"/>
              </a:ext>
            </a:extLst>
          </p:cNvPr>
          <p:cNvSpPr>
            <a:spLocks noGrp="1"/>
          </p:cNvSpPr>
          <p:nvPr>
            <p:ph type="dt" sz="half" idx="10"/>
          </p:nvPr>
        </p:nvSpPr>
        <p:spPr/>
        <p:txBody>
          <a:bodyPr/>
          <a:lstStyle/>
          <a:p>
            <a:fld id="{B4F3252D-DAE5-1842-A148-597C37D45845}" type="datetimeFigureOut">
              <a:rPr lang="en-US" smtClean="0"/>
              <a:t>10/31/2019</a:t>
            </a:fld>
            <a:endParaRPr lang="en-US" dirty="0"/>
          </a:p>
        </p:txBody>
      </p:sp>
      <p:sp>
        <p:nvSpPr>
          <p:cNvPr id="6" name="Footer Placeholder 5">
            <a:extLst>
              <a:ext uri="{FF2B5EF4-FFF2-40B4-BE49-F238E27FC236}">
                <a16:creationId xmlns:a16="http://schemas.microsoft.com/office/drawing/2014/main" id="{3CA7875B-CA51-F44B-A6E3-DA060CF36A4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A5C676E-8485-0745-8667-FCAEBDAC1E34}"/>
              </a:ext>
            </a:extLst>
          </p:cNvPr>
          <p:cNvSpPr>
            <a:spLocks noGrp="1"/>
          </p:cNvSpPr>
          <p:nvPr>
            <p:ph type="sldNum" sz="quarter" idx="12"/>
          </p:nvPr>
        </p:nvSpPr>
        <p:spPr/>
        <p:txBody>
          <a:bodyPr/>
          <a:lstStyle/>
          <a:p>
            <a:fld id="{53E81562-98AD-9846-9937-9A15C5F0F23E}" type="slidenum">
              <a:rPr lang="en-US" smtClean="0"/>
              <a:t>‹#›</a:t>
            </a:fld>
            <a:endParaRPr lang="en-US" dirty="0"/>
          </a:p>
        </p:txBody>
      </p:sp>
    </p:spTree>
    <p:extLst>
      <p:ext uri="{BB962C8B-B14F-4D97-AF65-F5344CB8AC3E}">
        <p14:creationId xmlns:p14="http://schemas.microsoft.com/office/powerpoint/2010/main" val="2449790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79A33-0F3A-6A4A-87D2-855D238243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253B89A-6BD8-474D-9A8B-3BA074505B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3615E4D-FE0D-A44D-A3FA-A0C1B61EFB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5B9D7B-C259-684A-A9F8-FB47E2549FF2}"/>
              </a:ext>
            </a:extLst>
          </p:cNvPr>
          <p:cNvSpPr>
            <a:spLocks noGrp="1"/>
          </p:cNvSpPr>
          <p:nvPr>
            <p:ph type="dt" sz="half" idx="10"/>
          </p:nvPr>
        </p:nvSpPr>
        <p:spPr/>
        <p:txBody>
          <a:bodyPr/>
          <a:lstStyle/>
          <a:p>
            <a:fld id="{B4F3252D-DAE5-1842-A148-597C37D45845}" type="datetimeFigureOut">
              <a:rPr lang="en-US" smtClean="0"/>
              <a:t>10/31/2019</a:t>
            </a:fld>
            <a:endParaRPr lang="en-US" dirty="0"/>
          </a:p>
        </p:txBody>
      </p:sp>
      <p:sp>
        <p:nvSpPr>
          <p:cNvPr id="6" name="Footer Placeholder 5">
            <a:extLst>
              <a:ext uri="{FF2B5EF4-FFF2-40B4-BE49-F238E27FC236}">
                <a16:creationId xmlns:a16="http://schemas.microsoft.com/office/drawing/2014/main" id="{6F850F96-EBC6-2A4E-8C27-1C9B2B91E41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928BBED-73C4-4945-84BD-3D641A0A3524}"/>
              </a:ext>
            </a:extLst>
          </p:cNvPr>
          <p:cNvSpPr>
            <a:spLocks noGrp="1"/>
          </p:cNvSpPr>
          <p:nvPr>
            <p:ph type="sldNum" sz="quarter" idx="12"/>
          </p:nvPr>
        </p:nvSpPr>
        <p:spPr/>
        <p:txBody>
          <a:bodyPr/>
          <a:lstStyle/>
          <a:p>
            <a:fld id="{53E81562-98AD-9846-9937-9A15C5F0F23E}" type="slidenum">
              <a:rPr lang="en-US" smtClean="0"/>
              <a:t>‹#›</a:t>
            </a:fld>
            <a:endParaRPr lang="en-US" dirty="0"/>
          </a:p>
        </p:txBody>
      </p:sp>
    </p:spTree>
    <p:extLst>
      <p:ext uri="{BB962C8B-B14F-4D97-AF65-F5344CB8AC3E}">
        <p14:creationId xmlns:p14="http://schemas.microsoft.com/office/powerpoint/2010/main" val="1739453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ight Triangle 7">
            <a:extLst>
              <a:ext uri="{FF2B5EF4-FFF2-40B4-BE49-F238E27FC236}">
                <a16:creationId xmlns:a16="http://schemas.microsoft.com/office/drawing/2014/main" id="{D65501C9-B99A-2347-8243-6B8C4D617121}"/>
              </a:ext>
            </a:extLst>
          </p:cNvPr>
          <p:cNvSpPr/>
          <p:nvPr userDrawn="1"/>
        </p:nvSpPr>
        <p:spPr>
          <a:xfrm rot="5400000">
            <a:off x="-2295049" y="2295047"/>
            <a:ext cx="5595938" cy="1005840"/>
          </a:xfrm>
          <a:prstGeom prst="rtTriangl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ight Triangle 8">
            <a:extLst>
              <a:ext uri="{FF2B5EF4-FFF2-40B4-BE49-F238E27FC236}">
                <a16:creationId xmlns:a16="http://schemas.microsoft.com/office/drawing/2014/main" id="{0CEF5C6B-6248-F448-B22F-E9D22A74B6B4}"/>
              </a:ext>
            </a:extLst>
          </p:cNvPr>
          <p:cNvSpPr/>
          <p:nvPr userDrawn="1"/>
        </p:nvSpPr>
        <p:spPr>
          <a:xfrm rot="10800000">
            <a:off x="8182908" y="-1"/>
            <a:ext cx="3996389" cy="6858001"/>
          </a:xfrm>
          <a:prstGeom prst="rtTriangl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ight Triangle 9">
            <a:extLst>
              <a:ext uri="{FF2B5EF4-FFF2-40B4-BE49-F238E27FC236}">
                <a16:creationId xmlns:a16="http://schemas.microsoft.com/office/drawing/2014/main" id="{5CC63D08-C2C8-334B-8588-49CC16293C04}"/>
              </a:ext>
            </a:extLst>
          </p:cNvPr>
          <p:cNvSpPr/>
          <p:nvPr userDrawn="1"/>
        </p:nvSpPr>
        <p:spPr>
          <a:xfrm rot="10800000">
            <a:off x="10265708" y="0"/>
            <a:ext cx="1926292" cy="6858000"/>
          </a:xfrm>
          <a:prstGeom prst="rtTriangl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ight Triangle 10">
            <a:extLst>
              <a:ext uri="{FF2B5EF4-FFF2-40B4-BE49-F238E27FC236}">
                <a16:creationId xmlns:a16="http://schemas.microsoft.com/office/drawing/2014/main" id="{B65EB926-DB57-C94A-8330-FEA6B6800499}"/>
              </a:ext>
            </a:extLst>
          </p:cNvPr>
          <p:cNvSpPr/>
          <p:nvPr userDrawn="1"/>
        </p:nvSpPr>
        <p:spPr>
          <a:xfrm rot="16200000">
            <a:off x="8109855" y="2788555"/>
            <a:ext cx="4461641" cy="3677247"/>
          </a:xfrm>
          <a:prstGeom prst="rtTriangle">
            <a:avLst/>
          </a:prstGeom>
          <a:solidFill>
            <a:srgbClr val="00B0F0">
              <a:alpha val="4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ight Triangle 11">
            <a:extLst>
              <a:ext uri="{FF2B5EF4-FFF2-40B4-BE49-F238E27FC236}">
                <a16:creationId xmlns:a16="http://schemas.microsoft.com/office/drawing/2014/main" id="{EF893577-422B-AB40-8FEF-BB80B43E9644}"/>
              </a:ext>
            </a:extLst>
          </p:cNvPr>
          <p:cNvSpPr/>
          <p:nvPr userDrawn="1"/>
        </p:nvSpPr>
        <p:spPr>
          <a:xfrm rot="16200000">
            <a:off x="7969094" y="2647794"/>
            <a:ext cx="5595936" cy="2824472"/>
          </a:xfrm>
          <a:prstGeom prst="rtTriangle">
            <a:avLst/>
          </a:prstGeom>
          <a:solidFill>
            <a:srgbClr val="7030A0">
              <a:alpha val="3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ight Triangle 12">
            <a:extLst>
              <a:ext uri="{FF2B5EF4-FFF2-40B4-BE49-F238E27FC236}">
                <a16:creationId xmlns:a16="http://schemas.microsoft.com/office/drawing/2014/main" id="{E8F658AA-A008-3844-9A10-18EA57B7E966}"/>
              </a:ext>
            </a:extLst>
          </p:cNvPr>
          <p:cNvSpPr/>
          <p:nvPr userDrawn="1"/>
        </p:nvSpPr>
        <p:spPr>
          <a:xfrm rot="16200000">
            <a:off x="8647274" y="3313272"/>
            <a:ext cx="5595937" cy="1493518"/>
          </a:xfrm>
          <a:prstGeom prst="rtTriangl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08E3FF38-BF6F-2B4A-80B1-D240BABCEFB8}"/>
              </a:ext>
            </a:extLst>
          </p:cNvPr>
          <p:cNvSpPr/>
          <p:nvPr userDrawn="1"/>
        </p:nvSpPr>
        <p:spPr>
          <a:xfrm>
            <a:off x="11087319" y="5744013"/>
            <a:ext cx="977462" cy="977462"/>
          </a:xfrm>
          <a:prstGeom prst="ellipse">
            <a:avLst/>
          </a:prstGeom>
          <a:ln>
            <a:solidFill>
              <a:srgbClr val="92D050"/>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pic>
        <p:nvPicPr>
          <p:cNvPr id="15" name="Picture 14">
            <a:extLst>
              <a:ext uri="{FF2B5EF4-FFF2-40B4-BE49-F238E27FC236}">
                <a16:creationId xmlns:a16="http://schemas.microsoft.com/office/drawing/2014/main" id="{292A91F9-3DD8-3842-9FDD-0894E8CE4368}"/>
              </a:ext>
            </a:extLst>
          </p:cNvPr>
          <p:cNvPicPr>
            <a:picLocks noChangeAspect="1"/>
          </p:cNvPicPr>
          <p:nvPr userDrawn="1"/>
        </p:nvPicPr>
        <p:blipFill>
          <a:blip r:embed="rId13"/>
          <a:stretch>
            <a:fillRect/>
          </a:stretch>
        </p:blipFill>
        <p:spPr>
          <a:xfrm>
            <a:off x="11271250" y="6061294"/>
            <a:ext cx="609600" cy="342900"/>
          </a:xfrm>
          <a:prstGeom prst="rect">
            <a:avLst/>
          </a:prstGeom>
        </p:spPr>
      </p:pic>
      <p:sp>
        <p:nvSpPr>
          <p:cNvPr id="2" name="Title Placeholder 1">
            <a:extLst>
              <a:ext uri="{FF2B5EF4-FFF2-40B4-BE49-F238E27FC236}">
                <a16:creationId xmlns:a16="http://schemas.microsoft.com/office/drawing/2014/main" id="{96BC52BD-A69B-C24B-BC45-B6C65BB73FF4}"/>
              </a:ext>
            </a:extLst>
          </p:cNvPr>
          <p:cNvSpPr>
            <a:spLocks noGrp="1"/>
          </p:cNvSpPr>
          <p:nvPr userDrawn="1">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B682A19D-468A-794E-861B-EF6218AC9765}"/>
              </a:ext>
            </a:extLst>
          </p:cNvPr>
          <p:cNvSpPr>
            <a:spLocks noGrp="1"/>
          </p:cNvSpPr>
          <p:nvPr userDrawn="1">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92F6AE2-00B9-4C49-9F28-A06C334A364C}"/>
              </a:ext>
            </a:extLst>
          </p:cNvPr>
          <p:cNvSpPr>
            <a:spLocks noGrp="1"/>
          </p:cNvSpPr>
          <p:nvPr userDrawn="1">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F3252D-DAE5-1842-A148-597C37D45845}" type="datetimeFigureOut">
              <a:rPr lang="en-US" smtClean="0"/>
              <a:t>10/31/2019</a:t>
            </a:fld>
            <a:endParaRPr lang="en-US" dirty="0"/>
          </a:p>
        </p:txBody>
      </p:sp>
      <p:sp>
        <p:nvSpPr>
          <p:cNvPr id="5" name="Footer Placeholder 4">
            <a:extLst>
              <a:ext uri="{FF2B5EF4-FFF2-40B4-BE49-F238E27FC236}">
                <a16:creationId xmlns:a16="http://schemas.microsoft.com/office/drawing/2014/main" id="{ADB233C6-E6C2-BD42-9756-849925882324}"/>
              </a:ext>
            </a:extLst>
          </p:cNvPr>
          <p:cNvSpPr>
            <a:spLocks noGrp="1"/>
          </p:cNvSpPr>
          <p:nvPr userDrawn="1">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42CAF32-72F7-1549-9949-10457F4DD513}"/>
              </a:ext>
            </a:extLst>
          </p:cNvPr>
          <p:cNvSpPr>
            <a:spLocks noGrp="1"/>
          </p:cNvSpPr>
          <p:nvPr userDrawn="1">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E81562-98AD-9846-9937-9A15C5F0F23E}" type="slidenum">
              <a:rPr lang="en-US" smtClean="0"/>
              <a:t>‹#›</a:t>
            </a:fld>
            <a:endParaRPr lang="en-US" dirty="0"/>
          </a:p>
        </p:txBody>
      </p:sp>
      <p:sp>
        <p:nvSpPr>
          <p:cNvPr id="7" name="TextBox 6">
            <a:extLst>
              <a:ext uri="{FF2B5EF4-FFF2-40B4-BE49-F238E27FC236}">
                <a16:creationId xmlns:a16="http://schemas.microsoft.com/office/drawing/2014/main" id="{D28EF578-262A-5247-9FC7-0187DD8B1A7B}"/>
              </a:ext>
            </a:extLst>
          </p:cNvPr>
          <p:cNvSpPr txBox="1"/>
          <p:nvPr userDrawn="1"/>
        </p:nvSpPr>
        <p:spPr>
          <a:xfrm>
            <a:off x="1838739" y="652007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457570840"/>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txStyles>
    <p:titleStyle>
      <a:lvl1pPr algn="l" defTabSz="914400" rtl="0" eaLnBrk="1" latinLnBrk="0" hangingPunct="1">
        <a:lnSpc>
          <a:spcPct val="90000"/>
        </a:lnSpc>
        <a:spcBef>
          <a:spcPct val="0"/>
        </a:spcBef>
        <a:buNone/>
        <a:defRPr sz="4400" kern="1200" cap="all" spc="300" baseline="0">
          <a:solidFill>
            <a:schemeClr val="tx1"/>
          </a:solidFill>
          <a:latin typeface="+mj-lt"/>
          <a:ea typeface="+mj-ea"/>
          <a:cs typeface="+mj-cs"/>
        </a:defRPr>
      </a:lvl1pPr>
    </p:titleStyle>
    <p:bodyStyle>
      <a:lvl1pPr marL="228600" indent="-228600" algn="l" defTabSz="914400" rtl="0" eaLnBrk="1" latinLnBrk="0" hangingPunct="1">
        <a:lnSpc>
          <a:spcPct val="125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mailto:support@mc3certified.org"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www.mc3certified.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813CC-06F0-D14F-8385-AFDBEBCC8D4D}"/>
              </a:ext>
            </a:extLst>
          </p:cNvPr>
          <p:cNvSpPr>
            <a:spLocks noGrp="1"/>
          </p:cNvSpPr>
          <p:nvPr>
            <p:ph type="ctrTitle"/>
          </p:nvPr>
        </p:nvSpPr>
        <p:spPr>
          <a:xfrm>
            <a:off x="1523996" y="1095271"/>
            <a:ext cx="9144000" cy="1971989"/>
          </a:xfrm>
        </p:spPr>
        <p:txBody>
          <a:bodyPr>
            <a:normAutofit/>
          </a:bodyPr>
          <a:lstStyle/>
          <a:p>
            <a:r>
              <a:rPr lang="en-US" dirty="0"/>
              <a:t>BECOMING AN MC3-CERTIFIED MEDIATOR</a:t>
            </a:r>
          </a:p>
        </p:txBody>
      </p:sp>
      <p:sp>
        <p:nvSpPr>
          <p:cNvPr id="3" name="Subtitle 2">
            <a:extLst>
              <a:ext uri="{FF2B5EF4-FFF2-40B4-BE49-F238E27FC236}">
                <a16:creationId xmlns:a16="http://schemas.microsoft.com/office/drawing/2014/main" id="{A1B03A20-9420-754E-8108-FA0A35594DA3}"/>
              </a:ext>
            </a:extLst>
          </p:cNvPr>
          <p:cNvSpPr>
            <a:spLocks noGrp="1"/>
          </p:cNvSpPr>
          <p:nvPr>
            <p:ph type="subTitle" idx="1"/>
          </p:nvPr>
        </p:nvSpPr>
        <p:spPr>
          <a:xfrm>
            <a:off x="1666349" y="3429000"/>
            <a:ext cx="8859293" cy="1488561"/>
          </a:xfrm>
        </p:spPr>
        <p:txBody>
          <a:bodyPr>
            <a:normAutofit fontScale="92500" lnSpcReduction="20000"/>
          </a:bodyPr>
          <a:lstStyle/>
          <a:p>
            <a:pPr algn="l"/>
            <a:r>
              <a:rPr lang="en-US" dirty="0"/>
              <a:t>Dr. Jack R. Goetz, Esq.	</a:t>
            </a:r>
            <a:r>
              <a:rPr lang="en-US" i="1" dirty="0"/>
              <a:t>MC3 President, 2018 SCMA President</a:t>
            </a:r>
          </a:p>
          <a:p>
            <a:pPr algn="l"/>
            <a:r>
              <a:rPr lang="en-US" dirty="0"/>
              <a:t>Jason Harper			</a:t>
            </a:r>
            <a:r>
              <a:rPr lang="en-US" i="1" dirty="0"/>
              <a:t>MC3 Board Member, 2017 SCMA President</a:t>
            </a:r>
          </a:p>
          <a:p>
            <a:pPr algn="l"/>
            <a:r>
              <a:rPr lang="en-US" dirty="0"/>
              <a:t>Victoria Gray			</a:t>
            </a:r>
            <a:r>
              <a:rPr lang="en-US" i="1" dirty="0"/>
              <a:t>MC3 Secretary</a:t>
            </a:r>
            <a:endParaRPr lang="en-US" dirty="0"/>
          </a:p>
          <a:p>
            <a:pPr algn="l"/>
            <a:endParaRPr lang="en-US" dirty="0"/>
          </a:p>
        </p:txBody>
      </p:sp>
      <p:sp>
        <p:nvSpPr>
          <p:cNvPr id="5" name="TextBox 4">
            <a:extLst>
              <a:ext uri="{FF2B5EF4-FFF2-40B4-BE49-F238E27FC236}">
                <a16:creationId xmlns:a16="http://schemas.microsoft.com/office/drawing/2014/main" id="{16E844B8-2065-AE41-99EE-71B7B3121615}"/>
              </a:ext>
            </a:extLst>
          </p:cNvPr>
          <p:cNvSpPr txBox="1"/>
          <p:nvPr/>
        </p:nvSpPr>
        <p:spPr>
          <a:xfrm>
            <a:off x="3013265" y="6081714"/>
            <a:ext cx="6165470" cy="369332"/>
          </a:xfrm>
          <a:prstGeom prst="rect">
            <a:avLst/>
          </a:prstGeom>
          <a:noFill/>
        </p:spPr>
        <p:txBody>
          <a:bodyPr wrap="none" rtlCol="0">
            <a:spAutoFit/>
          </a:bodyPr>
          <a:lstStyle/>
          <a:p>
            <a:r>
              <a:rPr lang="en-US" spc="300" dirty="0">
                <a:latin typeface="+mj-lt"/>
              </a:rPr>
              <a:t>SCMA CONFERENCE | NOVEMBER 2, 2019</a:t>
            </a:r>
          </a:p>
        </p:txBody>
      </p:sp>
    </p:spTree>
    <p:extLst>
      <p:ext uri="{BB962C8B-B14F-4D97-AF65-F5344CB8AC3E}">
        <p14:creationId xmlns:p14="http://schemas.microsoft.com/office/powerpoint/2010/main" val="30321153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04A57-7B8D-C74E-8D5C-D296C0935C68}"/>
              </a:ext>
            </a:extLst>
          </p:cNvPr>
          <p:cNvSpPr>
            <a:spLocks noGrp="1"/>
          </p:cNvSpPr>
          <p:nvPr>
            <p:ph type="title"/>
          </p:nvPr>
        </p:nvSpPr>
        <p:spPr/>
        <p:txBody>
          <a:bodyPr>
            <a:normAutofit fontScale="90000"/>
          </a:bodyPr>
          <a:lstStyle/>
          <a:p>
            <a:r>
              <a:rPr lang="en-US" dirty="0"/>
              <a:t>Comparison of MC3 Certification to LASC 2018 RFP</a:t>
            </a:r>
          </a:p>
        </p:txBody>
      </p:sp>
      <p:graphicFrame>
        <p:nvGraphicFramePr>
          <p:cNvPr id="4" name="Content Placeholder 3">
            <a:extLst>
              <a:ext uri="{FF2B5EF4-FFF2-40B4-BE49-F238E27FC236}">
                <a16:creationId xmlns:a16="http://schemas.microsoft.com/office/drawing/2014/main" id="{53E43BB7-6176-5349-95FC-F7E73AAAE051}"/>
              </a:ext>
            </a:extLst>
          </p:cNvPr>
          <p:cNvGraphicFramePr>
            <a:graphicFrameLocks noGrp="1"/>
          </p:cNvGraphicFramePr>
          <p:nvPr>
            <p:ph idx="1"/>
            <p:extLst>
              <p:ext uri="{D42A27DB-BD31-4B8C-83A1-F6EECF244321}">
                <p14:modId xmlns:p14="http://schemas.microsoft.com/office/powerpoint/2010/main" val="866195449"/>
              </p:ext>
            </p:extLst>
          </p:nvPr>
        </p:nvGraphicFramePr>
        <p:xfrm>
          <a:off x="838200" y="1825625"/>
          <a:ext cx="9836152" cy="3754120"/>
        </p:xfrm>
        <a:graphic>
          <a:graphicData uri="http://schemas.openxmlformats.org/drawingml/2006/table">
            <a:tbl>
              <a:tblPr firstRow="1" bandRow="1">
                <a:tableStyleId>{793D81CF-94F2-401A-BA57-92F5A7B2D0C5}</a:tableStyleId>
              </a:tblPr>
              <a:tblGrid>
                <a:gridCol w="2459038">
                  <a:extLst>
                    <a:ext uri="{9D8B030D-6E8A-4147-A177-3AD203B41FA5}">
                      <a16:colId xmlns:a16="http://schemas.microsoft.com/office/drawing/2014/main" val="966145269"/>
                    </a:ext>
                  </a:extLst>
                </a:gridCol>
                <a:gridCol w="2459038">
                  <a:extLst>
                    <a:ext uri="{9D8B030D-6E8A-4147-A177-3AD203B41FA5}">
                      <a16:colId xmlns:a16="http://schemas.microsoft.com/office/drawing/2014/main" val="2736207895"/>
                    </a:ext>
                  </a:extLst>
                </a:gridCol>
                <a:gridCol w="2459038">
                  <a:extLst>
                    <a:ext uri="{9D8B030D-6E8A-4147-A177-3AD203B41FA5}">
                      <a16:colId xmlns:a16="http://schemas.microsoft.com/office/drawing/2014/main" val="3941293555"/>
                    </a:ext>
                  </a:extLst>
                </a:gridCol>
                <a:gridCol w="2459038">
                  <a:extLst>
                    <a:ext uri="{9D8B030D-6E8A-4147-A177-3AD203B41FA5}">
                      <a16:colId xmlns:a16="http://schemas.microsoft.com/office/drawing/2014/main" val="699323510"/>
                    </a:ext>
                  </a:extLst>
                </a:gridCol>
              </a:tblGrid>
              <a:tr h="370840">
                <a:tc>
                  <a:txBody>
                    <a:bodyPr/>
                    <a:lstStyle/>
                    <a:p>
                      <a:r>
                        <a:rPr lang="en-US" dirty="0"/>
                        <a:t>Background Category</a:t>
                      </a:r>
                    </a:p>
                  </a:txBody>
                  <a:tcPr/>
                </a:tc>
                <a:tc>
                  <a:txBody>
                    <a:bodyPr/>
                    <a:lstStyle/>
                    <a:p>
                      <a:r>
                        <a:rPr lang="en-US" dirty="0"/>
                        <a:t>MC3 Certification</a:t>
                      </a:r>
                    </a:p>
                  </a:txBody>
                  <a:tcPr/>
                </a:tc>
                <a:tc>
                  <a:txBody>
                    <a:bodyPr/>
                    <a:lstStyle/>
                    <a:p>
                      <a:r>
                        <a:rPr lang="en-US" dirty="0"/>
                        <a:t>LASC 2018 RFP</a:t>
                      </a:r>
                    </a:p>
                  </a:txBody>
                  <a:tcPr/>
                </a:tc>
                <a:tc>
                  <a:txBody>
                    <a:bodyPr/>
                    <a:lstStyle/>
                    <a:p>
                      <a:r>
                        <a:rPr lang="en-US" dirty="0"/>
                        <a:t>Comparison</a:t>
                      </a:r>
                    </a:p>
                  </a:txBody>
                  <a:tcPr/>
                </a:tc>
                <a:extLst>
                  <a:ext uri="{0D108BD9-81ED-4DB2-BD59-A6C34878D82A}">
                    <a16:rowId xmlns:a16="http://schemas.microsoft.com/office/drawing/2014/main" val="4190505842"/>
                  </a:ext>
                </a:extLst>
              </a:tr>
              <a:tr h="370840">
                <a:tc>
                  <a:txBody>
                    <a:bodyPr/>
                    <a:lstStyle/>
                    <a:p>
                      <a:r>
                        <a:rPr lang="en-US" dirty="0"/>
                        <a:t>Mediator Education</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rPr>
                        <a:t>Accepts diverse pool as there is no demonstrated correlation between J.D. degree and mediator skill. Mediators without law degrees will be required to complete a 3-hour litigation nuts and bolts program.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a:solidFill>
                      <a:schemeClr val="bg1"/>
                    </a:solidFill>
                  </a:tcPr>
                </a:tc>
                <a:tc>
                  <a:txBody>
                    <a:bodyPr/>
                    <a:lstStyle/>
                    <a:p>
                      <a:pPr marL="0" marR="0">
                        <a:lnSpc>
                          <a:spcPct val="107000"/>
                        </a:lnSpc>
                        <a:spcBef>
                          <a:spcPts val="0"/>
                        </a:spcBef>
                        <a:spcAft>
                          <a:spcPts val="0"/>
                        </a:spcAft>
                      </a:pPr>
                      <a:r>
                        <a:rPr lang="en-US" sz="1800" dirty="0">
                          <a:effectLst/>
                        </a:rPr>
                        <a:t>10 years of active California Bar membership only.</a:t>
                      </a:r>
                      <a:endParaRPr lang="en-US" sz="1100" dirty="0">
                        <a:effectLst/>
                      </a:endParaRPr>
                    </a:p>
                    <a:p>
                      <a:pPr marL="0" marR="0">
                        <a:lnSpc>
                          <a:spcPct val="107000"/>
                        </a:lnSpc>
                        <a:spcBef>
                          <a:spcPts val="0"/>
                        </a:spcBef>
                        <a:spcAft>
                          <a:spcPts val="0"/>
                        </a:spcAft>
                      </a:pPr>
                      <a:r>
                        <a:rPr lang="en-US" sz="1800" dirty="0">
                          <a:effectLst/>
                        </a:rPr>
                        <a:t> </a:t>
                      </a:r>
                      <a:endParaRPr lang="en-US" sz="1100" dirty="0">
                        <a:effectLst/>
                      </a:endParaRPr>
                    </a:p>
                    <a:p>
                      <a:pPr marL="0" marR="0">
                        <a:lnSpc>
                          <a:spcPct val="107000"/>
                        </a:lnSpc>
                        <a:spcBef>
                          <a:spcPts val="0"/>
                        </a:spcBef>
                        <a:spcAft>
                          <a:spcPts val="0"/>
                        </a:spcAft>
                      </a:pPr>
                      <a:r>
                        <a:rPr lang="en-US" sz="1800" dirty="0">
                          <a:effectLst/>
                        </a:rPr>
                        <a:t>De facto rejection of ABA and ACR Task Forces that have studied mediator credentialing and have recommended diverse pools.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a:solidFill>
                      <a:schemeClr val="bg1"/>
                    </a:solidFill>
                  </a:tcPr>
                </a:tc>
                <a:tc>
                  <a:txBody>
                    <a:bodyPr/>
                    <a:lstStyle/>
                    <a:p>
                      <a:pPr marL="0" marR="0">
                        <a:lnSpc>
                          <a:spcPct val="107000"/>
                        </a:lnSpc>
                        <a:spcBef>
                          <a:spcPts val="0"/>
                        </a:spcBef>
                        <a:spcAft>
                          <a:spcPts val="0"/>
                        </a:spcAft>
                      </a:pPr>
                      <a:r>
                        <a:rPr lang="en-US" sz="1800" dirty="0">
                          <a:effectLst/>
                        </a:rPr>
                        <a:t>MC3 allows for a more diverse pool which is closer to the values represented by the field.</a:t>
                      </a:r>
                      <a:endParaRPr lang="en-US" sz="1100" dirty="0">
                        <a:effectLst/>
                      </a:endParaRPr>
                    </a:p>
                    <a:p>
                      <a:pPr marL="0" marR="0">
                        <a:lnSpc>
                          <a:spcPct val="107000"/>
                        </a:lnSpc>
                        <a:spcBef>
                          <a:spcPts val="0"/>
                        </a:spcBef>
                        <a:spcAft>
                          <a:spcPts val="0"/>
                        </a:spcAft>
                      </a:pPr>
                      <a:r>
                        <a:rPr lang="en-US" sz="1800" dirty="0">
                          <a:effectLst/>
                        </a:rPr>
                        <a:t> </a:t>
                      </a:r>
                      <a:endParaRPr lang="en-US" sz="1100" dirty="0">
                        <a:effectLst/>
                      </a:endParaRPr>
                    </a:p>
                    <a:p>
                      <a:pPr marL="0" marR="0">
                        <a:lnSpc>
                          <a:spcPct val="107000"/>
                        </a:lnSpc>
                        <a:spcBef>
                          <a:spcPts val="0"/>
                        </a:spcBef>
                        <a:spcAft>
                          <a:spcPts val="0"/>
                        </a:spcAft>
                      </a:pPr>
                      <a:r>
                        <a:rPr lang="en-US" sz="1800" dirty="0">
                          <a:effectLst/>
                        </a:rPr>
                        <a:t>MC3 more closely aligned with ACR and ABA Task Forces on this issue.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a:solidFill>
                      <a:schemeClr val="bg1"/>
                    </a:solidFill>
                  </a:tcPr>
                </a:tc>
                <a:extLst>
                  <a:ext uri="{0D108BD9-81ED-4DB2-BD59-A6C34878D82A}">
                    <a16:rowId xmlns:a16="http://schemas.microsoft.com/office/drawing/2014/main" val="3516821869"/>
                  </a:ext>
                </a:extLst>
              </a:tr>
            </a:tbl>
          </a:graphicData>
        </a:graphic>
      </p:graphicFrame>
    </p:spTree>
    <p:extLst>
      <p:ext uri="{BB962C8B-B14F-4D97-AF65-F5344CB8AC3E}">
        <p14:creationId xmlns:p14="http://schemas.microsoft.com/office/powerpoint/2010/main" val="1855202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04A57-7B8D-C74E-8D5C-D296C0935C68}"/>
              </a:ext>
            </a:extLst>
          </p:cNvPr>
          <p:cNvSpPr>
            <a:spLocks noGrp="1"/>
          </p:cNvSpPr>
          <p:nvPr>
            <p:ph type="title"/>
          </p:nvPr>
        </p:nvSpPr>
        <p:spPr/>
        <p:txBody>
          <a:bodyPr>
            <a:normAutofit fontScale="90000"/>
          </a:bodyPr>
          <a:lstStyle/>
          <a:p>
            <a:r>
              <a:rPr lang="en-US" dirty="0"/>
              <a:t>Comparison of MC3 Certification to LASC 2018 RFP</a:t>
            </a:r>
          </a:p>
        </p:txBody>
      </p:sp>
      <p:graphicFrame>
        <p:nvGraphicFramePr>
          <p:cNvPr id="4" name="Content Placeholder 3">
            <a:extLst>
              <a:ext uri="{FF2B5EF4-FFF2-40B4-BE49-F238E27FC236}">
                <a16:creationId xmlns:a16="http://schemas.microsoft.com/office/drawing/2014/main" id="{53E43BB7-6176-5349-95FC-F7E73AAAE051}"/>
              </a:ext>
            </a:extLst>
          </p:cNvPr>
          <p:cNvGraphicFramePr>
            <a:graphicFrameLocks noGrp="1"/>
          </p:cNvGraphicFramePr>
          <p:nvPr>
            <p:ph idx="1"/>
            <p:extLst>
              <p:ext uri="{D42A27DB-BD31-4B8C-83A1-F6EECF244321}">
                <p14:modId xmlns:p14="http://schemas.microsoft.com/office/powerpoint/2010/main" val="3250598127"/>
              </p:ext>
            </p:extLst>
          </p:nvPr>
        </p:nvGraphicFramePr>
        <p:xfrm>
          <a:off x="838200" y="1825625"/>
          <a:ext cx="9836152" cy="4265232"/>
        </p:xfrm>
        <a:graphic>
          <a:graphicData uri="http://schemas.openxmlformats.org/drawingml/2006/table">
            <a:tbl>
              <a:tblPr firstRow="1" bandRow="1">
                <a:tableStyleId>{793D81CF-94F2-401A-BA57-92F5A7B2D0C5}</a:tableStyleId>
              </a:tblPr>
              <a:tblGrid>
                <a:gridCol w="2459038">
                  <a:extLst>
                    <a:ext uri="{9D8B030D-6E8A-4147-A177-3AD203B41FA5}">
                      <a16:colId xmlns:a16="http://schemas.microsoft.com/office/drawing/2014/main" val="966145269"/>
                    </a:ext>
                  </a:extLst>
                </a:gridCol>
                <a:gridCol w="2459038">
                  <a:extLst>
                    <a:ext uri="{9D8B030D-6E8A-4147-A177-3AD203B41FA5}">
                      <a16:colId xmlns:a16="http://schemas.microsoft.com/office/drawing/2014/main" val="2736207895"/>
                    </a:ext>
                  </a:extLst>
                </a:gridCol>
                <a:gridCol w="2459038">
                  <a:extLst>
                    <a:ext uri="{9D8B030D-6E8A-4147-A177-3AD203B41FA5}">
                      <a16:colId xmlns:a16="http://schemas.microsoft.com/office/drawing/2014/main" val="3941293555"/>
                    </a:ext>
                  </a:extLst>
                </a:gridCol>
                <a:gridCol w="2459038">
                  <a:extLst>
                    <a:ext uri="{9D8B030D-6E8A-4147-A177-3AD203B41FA5}">
                      <a16:colId xmlns:a16="http://schemas.microsoft.com/office/drawing/2014/main" val="699323510"/>
                    </a:ext>
                  </a:extLst>
                </a:gridCol>
              </a:tblGrid>
              <a:tr h="370840">
                <a:tc>
                  <a:txBody>
                    <a:bodyPr/>
                    <a:lstStyle/>
                    <a:p>
                      <a:r>
                        <a:rPr lang="en-US" dirty="0"/>
                        <a:t>Background Category</a:t>
                      </a:r>
                    </a:p>
                  </a:txBody>
                  <a:tcPr/>
                </a:tc>
                <a:tc>
                  <a:txBody>
                    <a:bodyPr/>
                    <a:lstStyle/>
                    <a:p>
                      <a:r>
                        <a:rPr lang="en-US" dirty="0"/>
                        <a:t>MC3 Certification</a:t>
                      </a:r>
                    </a:p>
                  </a:txBody>
                  <a:tcPr/>
                </a:tc>
                <a:tc>
                  <a:txBody>
                    <a:bodyPr/>
                    <a:lstStyle/>
                    <a:p>
                      <a:r>
                        <a:rPr lang="en-US" dirty="0"/>
                        <a:t>LASC 2018 RFP</a:t>
                      </a:r>
                    </a:p>
                  </a:txBody>
                  <a:tcPr/>
                </a:tc>
                <a:tc>
                  <a:txBody>
                    <a:bodyPr/>
                    <a:lstStyle/>
                    <a:p>
                      <a:r>
                        <a:rPr lang="en-US" dirty="0"/>
                        <a:t>Comparison</a:t>
                      </a:r>
                    </a:p>
                  </a:txBody>
                  <a:tcPr/>
                </a:tc>
                <a:extLst>
                  <a:ext uri="{0D108BD9-81ED-4DB2-BD59-A6C34878D82A}">
                    <a16:rowId xmlns:a16="http://schemas.microsoft.com/office/drawing/2014/main" val="4190505842"/>
                  </a:ext>
                </a:extLst>
              </a:tr>
              <a:tr h="370840">
                <a:tc>
                  <a:txBody>
                    <a:bodyPr/>
                    <a:lstStyle/>
                    <a:p>
                      <a:r>
                        <a:rPr lang="en-US" dirty="0"/>
                        <a:t>Mediator Training</a:t>
                      </a:r>
                    </a:p>
                  </a:txBody>
                  <a:tcPr>
                    <a:solidFill>
                      <a:schemeClr val="bg1"/>
                    </a:solidFill>
                  </a:tcPr>
                </a:tc>
                <a:tc>
                  <a:txBody>
                    <a:bodyPr/>
                    <a:lstStyle/>
                    <a:p>
                      <a:pPr marL="0" marR="0">
                        <a:lnSpc>
                          <a:spcPct val="107000"/>
                        </a:lnSpc>
                        <a:spcBef>
                          <a:spcPts val="0"/>
                        </a:spcBef>
                        <a:spcAft>
                          <a:spcPts val="0"/>
                        </a:spcAft>
                      </a:pPr>
                      <a:r>
                        <a:rPr lang="en-US" sz="1800" b="0" dirty="0">
                          <a:solidFill>
                            <a:schemeClr val="tx1"/>
                          </a:solidFill>
                          <a:effectLst/>
                        </a:rPr>
                        <a:t>80 hours of mediation training, some of which can be offset by completing degree programs.</a:t>
                      </a:r>
                      <a:endParaRPr lang="en-US" sz="1100" b="0" dirty="0">
                        <a:solidFill>
                          <a:schemeClr val="tx1"/>
                        </a:solidFill>
                        <a:effectLst/>
                      </a:endParaRPr>
                    </a:p>
                    <a:p>
                      <a:pPr marL="0" marR="0">
                        <a:lnSpc>
                          <a:spcPct val="107000"/>
                        </a:lnSpc>
                        <a:spcBef>
                          <a:spcPts val="0"/>
                        </a:spcBef>
                        <a:spcAft>
                          <a:spcPts val="0"/>
                        </a:spcAft>
                      </a:pPr>
                      <a:r>
                        <a:rPr lang="en-US" sz="1800" b="0" dirty="0">
                          <a:solidFill>
                            <a:schemeClr val="tx1"/>
                          </a:solidFill>
                          <a:effectLst/>
                        </a:rPr>
                        <a:t> </a:t>
                      </a:r>
                      <a:endParaRPr lang="en-US" sz="1100" b="0" dirty="0">
                        <a:solidFill>
                          <a:schemeClr val="tx1"/>
                        </a:solidFill>
                        <a:effectLst/>
                      </a:endParaRPr>
                    </a:p>
                    <a:p>
                      <a:pPr marL="0" marR="0">
                        <a:lnSpc>
                          <a:spcPct val="107000"/>
                        </a:lnSpc>
                        <a:spcBef>
                          <a:spcPts val="0"/>
                        </a:spcBef>
                        <a:spcAft>
                          <a:spcPts val="0"/>
                        </a:spcAft>
                      </a:pPr>
                      <a:r>
                        <a:rPr lang="en-US" sz="1800" b="0" dirty="0">
                          <a:solidFill>
                            <a:schemeClr val="tx1"/>
                          </a:solidFill>
                          <a:effectLst/>
                        </a:rPr>
                        <a:t>Requirement of 25 hours in comprehensive program is reflective of statewide standards under DRPA.</a:t>
                      </a:r>
                      <a:endParaRPr lang="en-US"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solidFill>
                      <a:schemeClr val="bg1"/>
                    </a:solidFill>
                  </a:tcPr>
                </a:tc>
                <a:tc>
                  <a:txBody>
                    <a:bodyPr/>
                    <a:lstStyle/>
                    <a:p>
                      <a:pPr marL="0" marR="0">
                        <a:lnSpc>
                          <a:spcPct val="107000"/>
                        </a:lnSpc>
                        <a:spcBef>
                          <a:spcPts val="0"/>
                        </a:spcBef>
                        <a:spcAft>
                          <a:spcPts val="0"/>
                        </a:spcAft>
                      </a:pPr>
                      <a:r>
                        <a:rPr lang="en-US" sz="1800" dirty="0">
                          <a:effectLst/>
                          <a:latin typeface="+mn-lt"/>
                        </a:rPr>
                        <a:t>40 hours of mediation training.</a:t>
                      </a:r>
                    </a:p>
                    <a:p>
                      <a:pPr marL="0" marR="0">
                        <a:lnSpc>
                          <a:spcPct val="107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800" dirty="0">
                        <a:effectLst/>
                        <a:latin typeface="+mn-l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Requirement of 32 hours in comprehensive program de facto excludes many DRPA-trained mediators.</a:t>
                      </a:r>
                    </a:p>
                  </a:txBody>
                  <a:tcPr>
                    <a:solidFill>
                      <a:schemeClr val="bg1"/>
                    </a:solidFill>
                  </a:tcPr>
                </a:tc>
                <a:tc>
                  <a:txBody>
                    <a:bodyPr/>
                    <a:lstStyle/>
                    <a:p>
                      <a:pPr marL="0" marR="0">
                        <a:lnSpc>
                          <a:spcPct val="107000"/>
                        </a:lnSpc>
                        <a:spcBef>
                          <a:spcPts val="0"/>
                        </a:spcBef>
                        <a:spcAft>
                          <a:spcPts val="0"/>
                        </a:spcAft>
                      </a:pPr>
                      <a:r>
                        <a:rPr lang="en-US" sz="1800" dirty="0">
                          <a:effectLst/>
                          <a:latin typeface="+mn-lt"/>
                        </a:rPr>
                        <a:t>MC3 requires more education and training, while not excluding DRPA-trained mediators.</a:t>
                      </a:r>
                      <a:endParaRPr lang="en-US" sz="1100" dirty="0">
                        <a:effectLst/>
                        <a:latin typeface="+mn-lt"/>
                        <a:ea typeface="Calibri" panose="020F0502020204030204" pitchFamily="34" charset="0"/>
                        <a:cs typeface="Times New Roman" panose="02020603050405020304" pitchFamily="18" charset="0"/>
                      </a:endParaRPr>
                    </a:p>
                  </a:txBody>
                  <a:tcPr>
                    <a:solidFill>
                      <a:schemeClr val="bg1"/>
                    </a:solidFill>
                  </a:tcPr>
                </a:tc>
                <a:extLst>
                  <a:ext uri="{0D108BD9-81ED-4DB2-BD59-A6C34878D82A}">
                    <a16:rowId xmlns:a16="http://schemas.microsoft.com/office/drawing/2014/main" val="3516821869"/>
                  </a:ext>
                </a:extLst>
              </a:tr>
            </a:tbl>
          </a:graphicData>
        </a:graphic>
      </p:graphicFrame>
    </p:spTree>
    <p:extLst>
      <p:ext uri="{BB962C8B-B14F-4D97-AF65-F5344CB8AC3E}">
        <p14:creationId xmlns:p14="http://schemas.microsoft.com/office/powerpoint/2010/main" val="16231205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04A57-7B8D-C74E-8D5C-D296C0935C68}"/>
              </a:ext>
            </a:extLst>
          </p:cNvPr>
          <p:cNvSpPr>
            <a:spLocks noGrp="1"/>
          </p:cNvSpPr>
          <p:nvPr>
            <p:ph type="title"/>
          </p:nvPr>
        </p:nvSpPr>
        <p:spPr/>
        <p:txBody>
          <a:bodyPr>
            <a:normAutofit fontScale="90000"/>
          </a:bodyPr>
          <a:lstStyle/>
          <a:p>
            <a:r>
              <a:rPr lang="en-US" dirty="0"/>
              <a:t>Comparison of MC3 Certification to LASC 2018 RFP</a:t>
            </a:r>
          </a:p>
        </p:txBody>
      </p:sp>
      <p:graphicFrame>
        <p:nvGraphicFramePr>
          <p:cNvPr id="4" name="Content Placeholder 3">
            <a:extLst>
              <a:ext uri="{FF2B5EF4-FFF2-40B4-BE49-F238E27FC236}">
                <a16:creationId xmlns:a16="http://schemas.microsoft.com/office/drawing/2014/main" id="{53E43BB7-6176-5349-95FC-F7E73AAAE051}"/>
              </a:ext>
            </a:extLst>
          </p:cNvPr>
          <p:cNvGraphicFramePr>
            <a:graphicFrameLocks noGrp="1"/>
          </p:cNvGraphicFramePr>
          <p:nvPr>
            <p:ph idx="1"/>
            <p:extLst>
              <p:ext uri="{D42A27DB-BD31-4B8C-83A1-F6EECF244321}">
                <p14:modId xmlns:p14="http://schemas.microsoft.com/office/powerpoint/2010/main" val="691653762"/>
              </p:ext>
            </p:extLst>
          </p:nvPr>
        </p:nvGraphicFramePr>
        <p:xfrm>
          <a:off x="838200" y="1825625"/>
          <a:ext cx="9836152" cy="3542603"/>
        </p:xfrm>
        <a:graphic>
          <a:graphicData uri="http://schemas.openxmlformats.org/drawingml/2006/table">
            <a:tbl>
              <a:tblPr firstRow="1" bandRow="1">
                <a:tableStyleId>{793D81CF-94F2-401A-BA57-92F5A7B2D0C5}</a:tableStyleId>
              </a:tblPr>
              <a:tblGrid>
                <a:gridCol w="2459038">
                  <a:extLst>
                    <a:ext uri="{9D8B030D-6E8A-4147-A177-3AD203B41FA5}">
                      <a16:colId xmlns:a16="http://schemas.microsoft.com/office/drawing/2014/main" val="966145269"/>
                    </a:ext>
                  </a:extLst>
                </a:gridCol>
                <a:gridCol w="2459038">
                  <a:extLst>
                    <a:ext uri="{9D8B030D-6E8A-4147-A177-3AD203B41FA5}">
                      <a16:colId xmlns:a16="http://schemas.microsoft.com/office/drawing/2014/main" val="2736207895"/>
                    </a:ext>
                  </a:extLst>
                </a:gridCol>
                <a:gridCol w="2459038">
                  <a:extLst>
                    <a:ext uri="{9D8B030D-6E8A-4147-A177-3AD203B41FA5}">
                      <a16:colId xmlns:a16="http://schemas.microsoft.com/office/drawing/2014/main" val="3941293555"/>
                    </a:ext>
                  </a:extLst>
                </a:gridCol>
                <a:gridCol w="2459038">
                  <a:extLst>
                    <a:ext uri="{9D8B030D-6E8A-4147-A177-3AD203B41FA5}">
                      <a16:colId xmlns:a16="http://schemas.microsoft.com/office/drawing/2014/main" val="699323510"/>
                    </a:ext>
                  </a:extLst>
                </a:gridCol>
              </a:tblGrid>
              <a:tr h="370840">
                <a:tc>
                  <a:txBody>
                    <a:bodyPr/>
                    <a:lstStyle/>
                    <a:p>
                      <a:r>
                        <a:rPr lang="en-US" dirty="0"/>
                        <a:t>Background Category</a:t>
                      </a:r>
                    </a:p>
                  </a:txBody>
                  <a:tcPr/>
                </a:tc>
                <a:tc>
                  <a:txBody>
                    <a:bodyPr/>
                    <a:lstStyle/>
                    <a:p>
                      <a:r>
                        <a:rPr lang="en-US" dirty="0"/>
                        <a:t>MC3 Certification</a:t>
                      </a:r>
                    </a:p>
                  </a:txBody>
                  <a:tcPr/>
                </a:tc>
                <a:tc>
                  <a:txBody>
                    <a:bodyPr/>
                    <a:lstStyle/>
                    <a:p>
                      <a:r>
                        <a:rPr lang="en-US" dirty="0"/>
                        <a:t>LASC 2018 RFP</a:t>
                      </a:r>
                    </a:p>
                  </a:txBody>
                  <a:tcPr/>
                </a:tc>
                <a:tc>
                  <a:txBody>
                    <a:bodyPr/>
                    <a:lstStyle/>
                    <a:p>
                      <a:r>
                        <a:rPr lang="en-US" dirty="0"/>
                        <a:t>Comparison</a:t>
                      </a:r>
                    </a:p>
                  </a:txBody>
                  <a:tcPr/>
                </a:tc>
                <a:extLst>
                  <a:ext uri="{0D108BD9-81ED-4DB2-BD59-A6C34878D82A}">
                    <a16:rowId xmlns:a16="http://schemas.microsoft.com/office/drawing/2014/main" val="4190505842"/>
                  </a:ext>
                </a:extLst>
              </a:tr>
              <a:tr h="370840">
                <a:tc>
                  <a:txBody>
                    <a:bodyPr/>
                    <a:lstStyle/>
                    <a:p>
                      <a:r>
                        <a:rPr lang="en-US" sz="1800" dirty="0"/>
                        <a:t>Mediation Practice</a:t>
                      </a:r>
                    </a:p>
                  </a:txBody>
                  <a:tcPr>
                    <a:solidFill>
                      <a:schemeClr val="bg1"/>
                    </a:solidFill>
                  </a:tcPr>
                </a:tc>
                <a:tc>
                  <a:txBody>
                    <a:bodyPr/>
                    <a:lstStyle/>
                    <a:p>
                      <a:pPr marL="0" marR="0">
                        <a:lnSpc>
                          <a:spcPct val="107000"/>
                        </a:lnSpc>
                        <a:spcBef>
                          <a:spcPts val="0"/>
                        </a:spcBef>
                        <a:spcAft>
                          <a:spcPts val="0"/>
                        </a:spcAft>
                      </a:pPr>
                      <a:r>
                        <a:rPr lang="en-US" sz="1800" b="0" dirty="0">
                          <a:solidFill>
                            <a:schemeClr val="tx1"/>
                          </a:solidFill>
                          <a:effectLst/>
                          <a:latin typeface="+mn-lt"/>
                          <a:ea typeface="Calibri" panose="020F0502020204030204" pitchFamily="34" charset="0"/>
                          <a:cs typeface="Times New Roman" panose="02020603050405020304" pitchFamily="18" charset="0"/>
                        </a:rPr>
                        <a:t>50 hours of mediation experience.</a:t>
                      </a:r>
                    </a:p>
                  </a:txBody>
                  <a:tcPr>
                    <a:solidFill>
                      <a:schemeClr val="bg1"/>
                    </a:solidFill>
                  </a:tcPr>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12 hours of mediation experience.</a:t>
                      </a:r>
                    </a:p>
                  </a:txBody>
                  <a:tcPr>
                    <a:solidFill>
                      <a:schemeClr val="bg1"/>
                    </a:solidFill>
                  </a:tcPr>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MC3 requires more mediation experience.</a:t>
                      </a:r>
                    </a:p>
                  </a:txBody>
                  <a:tcPr>
                    <a:solidFill>
                      <a:schemeClr val="bg1"/>
                    </a:solidFill>
                  </a:tcPr>
                </a:tc>
                <a:extLst>
                  <a:ext uri="{0D108BD9-81ED-4DB2-BD59-A6C34878D82A}">
                    <a16:rowId xmlns:a16="http://schemas.microsoft.com/office/drawing/2014/main" val="3516821869"/>
                  </a:ext>
                </a:extLst>
              </a:tr>
              <a:tr h="370840">
                <a:tc>
                  <a:txBody>
                    <a:bodyPr/>
                    <a:lstStyle/>
                    <a:p>
                      <a:r>
                        <a:rPr lang="en-US" sz="1800" dirty="0"/>
                        <a:t>Continuing Mediator Training and Experience</a:t>
                      </a:r>
                    </a:p>
                  </a:txBody>
                  <a:tcPr>
                    <a:solidFill>
                      <a:schemeClr val="bg1"/>
                    </a:solidFill>
                  </a:tcPr>
                </a:tc>
                <a:tc>
                  <a:txBody>
                    <a:bodyPr/>
                    <a:lstStyle/>
                    <a:p>
                      <a:pPr marL="0" marR="0">
                        <a:lnSpc>
                          <a:spcPct val="107000"/>
                        </a:lnSpc>
                        <a:spcBef>
                          <a:spcPts val="0"/>
                        </a:spcBef>
                        <a:spcAft>
                          <a:spcPts val="0"/>
                        </a:spcAft>
                      </a:pPr>
                      <a:r>
                        <a:rPr lang="en-US" sz="1800" b="0" dirty="0">
                          <a:solidFill>
                            <a:schemeClr val="tx1"/>
                          </a:solidFill>
                          <a:effectLst/>
                          <a:latin typeface="+mn-lt"/>
                          <a:ea typeface="Calibri" panose="020F0502020204030204" pitchFamily="34" charset="0"/>
                          <a:cs typeface="Times New Roman" panose="02020603050405020304" pitchFamily="18" charset="0"/>
                        </a:rPr>
                        <a:t>20 hours every 3 years; 1.5 hours must be in mediator ethics.</a:t>
                      </a:r>
                    </a:p>
                  </a:txBody>
                  <a:tcPr>
                    <a:solidFill>
                      <a:schemeClr val="bg1"/>
                    </a:solidFill>
                  </a:tcPr>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7 hours every 2 years, at least 1 hour must in ethics.</a:t>
                      </a:r>
                    </a:p>
                  </a:txBody>
                  <a:tcPr>
                    <a:solidFill>
                      <a:schemeClr val="bg1"/>
                    </a:solidFill>
                  </a:tcPr>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MC3 requires more continuing training.</a:t>
                      </a:r>
                    </a:p>
                  </a:txBody>
                  <a:tcPr>
                    <a:solidFill>
                      <a:schemeClr val="bg1"/>
                    </a:solidFill>
                  </a:tcPr>
                </a:tc>
                <a:extLst>
                  <a:ext uri="{0D108BD9-81ED-4DB2-BD59-A6C34878D82A}">
                    <a16:rowId xmlns:a16="http://schemas.microsoft.com/office/drawing/2014/main" val="1840619791"/>
                  </a:ext>
                </a:extLst>
              </a:tr>
              <a:tr h="370840">
                <a:tc>
                  <a:txBody>
                    <a:bodyPr/>
                    <a:lstStyle/>
                    <a:p>
                      <a:r>
                        <a:rPr lang="en-US" sz="1800" dirty="0"/>
                        <a:t>Quality Assurance</a:t>
                      </a:r>
                    </a:p>
                  </a:txBody>
                  <a:tcPr>
                    <a:solidFill>
                      <a:schemeClr val="bg1"/>
                    </a:solidFill>
                  </a:tcPr>
                </a:tc>
                <a:tc>
                  <a:txBody>
                    <a:bodyPr/>
                    <a:lstStyle/>
                    <a:p>
                      <a:pPr marL="0" marR="0">
                        <a:lnSpc>
                          <a:spcPct val="107000"/>
                        </a:lnSpc>
                        <a:spcBef>
                          <a:spcPts val="0"/>
                        </a:spcBef>
                        <a:spcAft>
                          <a:spcPts val="0"/>
                        </a:spcAft>
                      </a:pPr>
                      <a:r>
                        <a:rPr lang="en-US" sz="1800" b="0" dirty="0">
                          <a:solidFill>
                            <a:schemeClr val="tx1"/>
                          </a:solidFill>
                          <a:effectLst/>
                          <a:latin typeface="+mn-lt"/>
                          <a:ea typeface="Calibri" panose="020F0502020204030204" pitchFamily="34" charset="0"/>
                          <a:cs typeface="Times New Roman" panose="02020603050405020304" pitchFamily="18" charset="0"/>
                        </a:rPr>
                        <a:t>System modeled after the California Rules of Court in court-connected cases.</a:t>
                      </a:r>
                    </a:p>
                  </a:txBody>
                  <a:tcPr>
                    <a:solidFill>
                      <a:schemeClr val="bg1"/>
                    </a:solidFill>
                  </a:tcPr>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Left to the RFP provider.</a:t>
                      </a:r>
                    </a:p>
                  </a:txBody>
                  <a:tcPr>
                    <a:solidFill>
                      <a:schemeClr val="bg1"/>
                    </a:solidFill>
                  </a:tcPr>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MC3 has a quality assurance process that is based upon professional standards.</a:t>
                      </a:r>
                    </a:p>
                  </a:txBody>
                  <a:tcPr>
                    <a:solidFill>
                      <a:schemeClr val="bg1"/>
                    </a:solidFill>
                  </a:tcPr>
                </a:tc>
                <a:extLst>
                  <a:ext uri="{0D108BD9-81ED-4DB2-BD59-A6C34878D82A}">
                    <a16:rowId xmlns:a16="http://schemas.microsoft.com/office/drawing/2014/main" val="349082997"/>
                  </a:ext>
                </a:extLst>
              </a:tr>
            </a:tbl>
          </a:graphicData>
        </a:graphic>
      </p:graphicFrame>
    </p:spTree>
    <p:extLst>
      <p:ext uri="{BB962C8B-B14F-4D97-AF65-F5344CB8AC3E}">
        <p14:creationId xmlns:p14="http://schemas.microsoft.com/office/powerpoint/2010/main" val="3646130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04A57-7B8D-C74E-8D5C-D296C0935C68}"/>
              </a:ext>
            </a:extLst>
          </p:cNvPr>
          <p:cNvSpPr>
            <a:spLocks noGrp="1"/>
          </p:cNvSpPr>
          <p:nvPr>
            <p:ph type="title"/>
          </p:nvPr>
        </p:nvSpPr>
        <p:spPr/>
        <p:txBody>
          <a:bodyPr>
            <a:normAutofit fontScale="90000"/>
          </a:bodyPr>
          <a:lstStyle/>
          <a:p>
            <a:r>
              <a:rPr lang="en-US" dirty="0"/>
              <a:t>Comparison of MC3 Certification to LASC 2018 RFP</a:t>
            </a:r>
          </a:p>
        </p:txBody>
      </p:sp>
      <p:graphicFrame>
        <p:nvGraphicFramePr>
          <p:cNvPr id="4" name="Content Placeholder 3">
            <a:extLst>
              <a:ext uri="{FF2B5EF4-FFF2-40B4-BE49-F238E27FC236}">
                <a16:creationId xmlns:a16="http://schemas.microsoft.com/office/drawing/2014/main" id="{53E43BB7-6176-5349-95FC-F7E73AAAE051}"/>
              </a:ext>
            </a:extLst>
          </p:cNvPr>
          <p:cNvGraphicFramePr>
            <a:graphicFrameLocks noGrp="1"/>
          </p:cNvGraphicFramePr>
          <p:nvPr>
            <p:ph idx="1"/>
            <p:extLst>
              <p:ext uri="{D42A27DB-BD31-4B8C-83A1-F6EECF244321}">
                <p14:modId xmlns:p14="http://schemas.microsoft.com/office/powerpoint/2010/main" val="1734970014"/>
              </p:ext>
            </p:extLst>
          </p:nvPr>
        </p:nvGraphicFramePr>
        <p:xfrm>
          <a:off x="838200" y="1825625"/>
          <a:ext cx="9836152" cy="4852099"/>
        </p:xfrm>
        <a:graphic>
          <a:graphicData uri="http://schemas.openxmlformats.org/drawingml/2006/table">
            <a:tbl>
              <a:tblPr firstRow="1" bandRow="1">
                <a:tableStyleId>{793D81CF-94F2-401A-BA57-92F5A7B2D0C5}</a:tableStyleId>
              </a:tblPr>
              <a:tblGrid>
                <a:gridCol w="2459038">
                  <a:extLst>
                    <a:ext uri="{9D8B030D-6E8A-4147-A177-3AD203B41FA5}">
                      <a16:colId xmlns:a16="http://schemas.microsoft.com/office/drawing/2014/main" val="966145269"/>
                    </a:ext>
                  </a:extLst>
                </a:gridCol>
                <a:gridCol w="2459038">
                  <a:extLst>
                    <a:ext uri="{9D8B030D-6E8A-4147-A177-3AD203B41FA5}">
                      <a16:colId xmlns:a16="http://schemas.microsoft.com/office/drawing/2014/main" val="2736207895"/>
                    </a:ext>
                  </a:extLst>
                </a:gridCol>
                <a:gridCol w="2459038">
                  <a:extLst>
                    <a:ext uri="{9D8B030D-6E8A-4147-A177-3AD203B41FA5}">
                      <a16:colId xmlns:a16="http://schemas.microsoft.com/office/drawing/2014/main" val="3941293555"/>
                    </a:ext>
                  </a:extLst>
                </a:gridCol>
                <a:gridCol w="2459038">
                  <a:extLst>
                    <a:ext uri="{9D8B030D-6E8A-4147-A177-3AD203B41FA5}">
                      <a16:colId xmlns:a16="http://schemas.microsoft.com/office/drawing/2014/main" val="699323510"/>
                    </a:ext>
                  </a:extLst>
                </a:gridCol>
              </a:tblGrid>
              <a:tr h="370840">
                <a:tc>
                  <a:txBody>
                    <a:bodyPr/>
                    <a:lstStyle/>
                    <a:p>
                      <a:r>
                        <a:rPr lang="en-US" sz="1800" dirty="0"/>
                        <a:t>Background Category</a:t>
                      </a:r>
                    </a:p>
                  </a:txBody>
                  <a:tcPr/>
                </a:tc>
                <a:tc>
                  <a:txBody>
                    <a:bodyPr/>
                    <a:lstStyle/>
                    <a:p>
                      <a:r>
                        <a:rPr lang="en-US" sz="1800" dirty="0"/>
                        <a:t>MC3 Certification</a:t>
                      </a:r>
                    </a:p>
                  </a:txBody>
                  <a:tcPr/>
                </a:tc>
                <a:tc>
                  <a:txBody>
                    <a:bodyPr/>
                    <a:lstStyle/>
                    <a:p>
                      <a:r>
                        <a:rPr lang="en-US" sz="1800" dirty="0"/>
                        <a:t>LASC 2018 RFP</a:t>
                      </a:r>
                    </a:p>
                  </a:txBody>
                  <a:tcPr/>
                </a:tc>
                <a:tc>
                  <a:txBody>
                    <a:bodyPr/>
                    <a:lstStyle/>
                    <a:p>
                      <a:r>
                        <a:rPr lang="en-US" sz="1800" dirty="0"/>
                        <a:t>Comparison</a:t>
                      </a:r>
                    </a:p>
                  </a:txBody>
                  <a:tcPr/>
                </a:tc>
                <a:extLst>
                  <a:ext uri="{0D108BD9-81ED-4DB2-BD59-A6C34878D82A}">
                    <a16:rowId xmlns:a16="http://schemas.microsoft.com/office/drawing/2014/main" val="4190505842"/>
                  </a:ext>
                </a:extLst>
              </a:tr>
              <a:tr h="370840">
                <a:tc>
                  <a:txBody>
                    <a:bodyPr/>
                    <a:lstStyle/>
                    <a:p>
                      <a:r>
                        <a:rPr lang="en-US" sz="1800" dirty="0"/>
                        <a:t>Ethical Requirements</a:t>
                      </a:r>
                    </a:p>
                  </a:txBody>
                  <a:tcPr>
                    <a:solidFill>
                      <a:schemeClr val="bg1"/>
                    </a:solidFill>
                  </a:tcPr>
                </a:tc>
                <a:tc>
                  <a:txBody>
                    <a:bodyPr/>
                    <a:lstStyle/>
                    <a:p>
                      <a:pPr marL="0" marR="0">
                        <a:lnSpc>
                          <a:spcPct val="107000"/>
                        </a:lnSpc>
                        <a:spcBef>
                          <a:spcPts val="0"/>
                        </a:spcBef>
                        <a:spcAft>
                          <a:spcPts val="0"/>
                        </a:spcAft>
                      </a:pPr>
                      <a:r>
                        <a:rPr lang="en-US" sz="1800" b="0" dirty="0">
                          <a:solidFill>
                            <a:schemeClr val="tx1"/>
                          </a:solidFill>
                          <a:effectLst/>
                        </a:rPr>
                        <a:t>California Rules of Court.</a:t>
                      </a:r>
                    </a:p>
                    <a:p>
                      <a:pPr marL="0" marR="0">
                        <a:lnSpc>
                          <a:spcPct val="107000"/>
                        </a:lnSpc>
                        <a:spcBef>
                          <a:spcPts val="0"/>
                        </a:spcBef>
                        <a:spcAft>
                          <a:spcPts val="0"/>
                        </a:spcAft>
                      </a:pPr>
                      <a:endParaRPr lang="en-US" sz="1800" b="0" dirty="0">
                        <a:solidFill>
                          <a:schemeClr val="tx1"/>
                        </a:solidFill>
                        <a:effectLst/>
                      </a:endParaRPr>
                    </a:p>
                    <a:p>
                      <a:pPr marL="0" marR="0">
                        <a:lnSpc>
                          <a:spcPct val="107000"/>
                        </a:lnSpc>
                        <a:spcBef>
                          <a:spcPts val="0"/>
                        </a:spcBef>
                        <a:spcAft>
                          <a:spcPts val="0"/>
                        </a:spcAft>
                      </a:pPr>
                      <a:r>
                        <a:rPr lang="en-US" sz="1800" b="0" dirty="0">
                          <a:solidFill>
                            <a:schemeClr val="tx1"/>
                          </a:solidFill>
                          <a:effectLst/>
                        </a:rPr>
                        <a:t>AAA/ABA/ACR Model Standards of Conduct for Mediators.</a:t>
                      </a:r>
                    </a:p>
                    <a:p>
                      <a:pPr marL="0" marR="0">
                        <a:lnSpc>
                          <a:spcPct val="107000"/>
                        </a:lnSpc>
                        <a:spcBef>
                          <a:spcPts val="0"/>
                        </a:spcBef>
                        <a:spcAft>
                          <a:spcPts val="0"/>
                        </a:spcAft>
                      </a:pPr>
                      <a:endParaRPr lang="en-US" sz="1800" b="0" dirty="0">
                        <a:solidFill>
                          <a:schemeClr val="tx1"/>
                        </a:solidFill>
                        <a:effectLst/>
                      </a:endParaRPr>
                    </a:p>
                    <a:p>
                      <a:pPr marL="0" marR="0">
                        <a:lnSpc>
                          <a:spcPct val="107000"/>
                        </a:lnSpc>
                        <a:spcBef>
                          <a:spcPts val="0"/>
                        </a:spcBef>
                        <a:spcAft>
                          <a:spcPts val="0"/>
                        </a:spcAft>
                      </a:pPr>
                      <a:r>
                        <a:rPr lang="en-US" sz="1800" b="0" dirty="0">
                          <a:solidFill>
                            <a:schemeClr val="tx1"/>
                          </a:solidFill>
                          <a:effectLst/>
                        </a:rPr>
                        <a:t>Required completion of AOC 1.5-hour program on ethical rules for mediators contained in the California Rules of Court.</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solidFill>
                      <a:schemeClr val="bg1"/>
                    </a:solidFill>
                  </a:tcPr>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California Rules of Court.</a:t>
                      </a:r>
                    </a:p>
                  </a:txBody>
                  <a:tcPr>
                    <a:solidFill>
                      <a:schemeClr val="bg1"/>
                    </a:solidFill>
                  </a:tcPr>
                </a:tc>
                <a:tc>
                  <a:txBody>
                    <a:bodyPr/>
                    <a:lstStyle/>
                    <a:p>
                      <a:pPr marL="0" marR="0">
                        <a:lnSpc>
                          <a:spcPct val="107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Similar ethical requirements.</a:t>
                      </a:r>
                    </a:p>
                  </a:txBody>
                  <a:tcPr>
                    <a:solidFill>
                      <a:schemeClr val="bg1"/>
                    </a:solidFill>
                  </a:tcPr>
                </a:tc>
                <a:extLst>
                  <a:ext uri="{0D108BD9-81ED-4DB2-BD59-A6C34878D82A}">
                    <a16:rowId xmlns:a16="http://schemas.microsoft.com/office/drawing/2014/main" val="3516821869"/>
                  </a:ext>
                </a:extLst>
              </a:tr>
            </a:tbl>
          </a:graphicData>
        </a:graphic>
      </p:graphicFrame>
    </p:spTree>
    <p:extLst>
      <p:ext uri="{BB962C8B-B14F-4D97-AF65-F5344CB8AC3E}">
        <p14:creationId xmlns:p14="http://schemas.microsoft.com/office/powerpoint/2010/main" val="14960165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D8500-0D71-6149-BB26-AC16B5C7D33A}"/>
              </a:ext>
            </a:extLst>
          </p:cNvPr>
          <p:cNvSpPr>
            <a:spLocks noGrp="1"/>
          </p:cNvSpPr>
          <p:nvPr>
            <p:ph type="title"/>
          </p:nvPr>
        </p:nvSpPr>
        <p:spPr/>
        <p:txBody>
          <a:bodyPr/>
          <a:lstStyle/>
          <a:p>
            <a:r>
              <a:rPr lang="en-US" dirty="0"/>
              <a:t>Raising the Bar</a:t>
            </a:r>
          </a:p>
        </p:txBody>
      </p:sp>
      <p:sp>
        <p:nvSpPr>
          <p:cNvPr id="3" name="Text Placeholder 2">
            <a:extLst>
              <a:ext uri="{FF2B5EF4-FFF2-40B4-BE49-F238E27FC236}">
                <a16:creationId xmlns:a16="http://schemas.microsoft.com/office/drawing/2014/main" id="{A7F504E3-70AD-7143-A8BB-23F0711C314B}"/>
              </a:ext>
            </a:extLst>
          </p:cNvPr>
          <p:cNvSpPr>
            <a:spLocks noGrp="1"/>
          </p:cNvSpPr>
          <p:nvPr>
            <p:ph type="body" idx="1"/>
          </p:nvPr>
        </p:nvSpPr>
        <p:spPr/>
        <p:txBody>
          <a:bodyPr/>
          <a:lstStyle/>
          <a:p>
            <a:r>
              <a:rPr lang="en-US" dirty="0"/>
              <a:t>Formalized Profession</a:t>
            </a:r>
          </a:p>
        </p:txBody>
      </p:sp>
      <p:sp>
        <p:nvSpPr>
          <p:cNvPr id="4" name="Content Placeholder 3">
            <a:extLst>
              <a:ext uri="{FF2B5EF4-FFF2-40B4-BE49-F238E27FC236}">
                <a16:creationId xmlns:a16="http://schemas.microsoft.com/office/drawing/2014/main" id="{D70C66EE-FECD-8E42-9489-DADA5F3A5412}"/>
              </a:ext>
            </a:extLst>
          </p:cNvPr>
          <p:cNvSpPr>
            <a:spLocks noGrp="1"/>
          </p:cNvSpPr>
          <p:nvPr>
            <p:ph sz="half" idx="2"/>
          </p:nvPr>
        </p:nvSpPr>
        <p:spPr/>
        <p:txBody>
          <a:bodyPr>
            <a:normAutofit fontScale="92500" lnSpcReduction="20000"/>
          </a:bodyPr>
          <a:lstStyle/>
          <a:p>
            <a:r>
              <a:rPr lang="en-US" dirty="0"/>
              <a:t>Education—often linked to a degree.</a:t>
            </a:r>
          </a:p>
          <a:p>
            <a:r>
              <a:rPr lang="en-US" dirty="0"/>
              <a:t>Binding ethics code.</a:t>
            </a:r>
          </a:p>
          <a:p>
            <a:r>
              <a:rPr lang="en-US" dirty="0"/>
              <a:t>Self-governing.</a:t>
            </a:r>
          </a:p>
          <a:p>
            <a:r>
              <a:rPr lang="en-US" dirty="0"/>
              <a:t>Continuing education—keeping current in the field.</a:t>
            </a:r>
          </a:p>
          <a:p>
            <a:r>
              <a:rPr lang="en-US" dirty="0"/>
              <a:t>If licensure, often a test.</a:t>
            </a:r>
          </a:p>
          <a:p>
            <a:endParaRPr lang="en-US" dirty="0"/>
          </a:p>
        </p:txBody>
      </p:sp>
      <p:sp>
        <p:nvSpPr>
          <p:cNvPr id="5" name="Text Placeholder 4">
            <a:extLst>
              <a:ext uri="{FF2B5EF4-FFF2-40B4-BE49-F238E27FC236}">
                <a16:creationId xmlns:a16="http://schemas.microsoft.com/office/drawing/2014/main" id="{435A05B2-9913-2742-B88A-5E63E82B806D}"/>
              </a:ext>
            </a:extLst>
          </p:cNvPr>
          <p:cNvSpPr>
            <a:spLocks noGrp="1"/>
          </p:cNvSpPr>
          <p:nvPr>
            <p:ph type="body" sz="quarter" idx="3"/>
          </p:nvPr>
        </p:nvSpPr>
        <p:spPr/>
        <p:txBody>
          <a:bodyPr/>
          <a:lstStyle/>
          <a:p>
            <a:r>
              <a:rPr lang="en-US" dirty="0"/>
              <a:t>MC3 Certification</a:t>
            </a:r>
          </a:p>
        </p:txBody>
      </p:sp>
      <p:sp>
        <p:nvSpPr>
          <p:cNvPr id="6" name="Content Placeholder 5">
            <a:extLst>
              <a:ext uri="{FF2B5EF4-FFF2-40B4-BE49-F238E27FC236}">
                <a16:creationId xmlns:a16="http://schemas.microsoft.com/office/drawing/2014/main" id="{3D6688A3-17BF-DC42-9E6C-CCBBAC7CF376}"/>
              </a:ext>
            </a:extLst>
          </p:cNvPr>
          <p:cNvSpPr>
            <a:spLocks noGrp="1"/>
          </p:cNvSpPr>
          <p:nvPr>
            <p:ph sz="quarter" idx="4"/>
          </p:nvPr>
        </p:nvSpPr>
        <p:spPr/>
        <p:txBody>
          <a:bodyPr>
            <a:normAutofit fontScale="92500" lnSpcReduction="20000"/>
          </a:bodyPr>
          <a:lstStyle/>
          <a:p>
            <a:r>
              <a:rPr lang="en-US" dirty="0"/>
              <a:t>80 hours of training and education (degrees count).</a:t>
            </a:r>
          </a:p>
          <a:p>
            <a:r>
              <a:rPr lang="en-US" dirty="0"/>
              <a:t>AAA/ABA/ACR &amp; CRC.</a:t>
            </a:r>
          </a:p>
          <a:p>
            <a:r>
              <a:rPr lang="en-US" dirty="0"/>
              <a:t>Ethics complaint process.</a:t>
            </a:r>
          </a:p>
          <a:p>
            <a:r>
              <a:rPr lang="en-US" dirty="0"/>
              <a:t>Continuing professional education and activity.</a:t>
            </a:r>
          </a:p>
          <a:p>
            <a:r>
              <a:rPr lang="en-US" dirty="0"/>
              <a:t>Judicial Council ethics program.</a:t>
            </a:r>
          </a:p>
        </p:txBody>
      </p:sp>
    </p:spTree>
    <p:extLst>
      <p:ext uri="{BB962C8B-B14F-4D97-AF65-F5344CB8AC3E}">
        <p14:creationId xmlns:p14="http://schemas.microsoft.com/office/powerpoint/2010/main" val="1765494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3CDD8-DB66-124B-A5C8-CB5996369BC9}"/>
              </a:ext>
            </a:extLst>
          </p:cNvPr>
          <p:cNvSpPr>
            <a:spLocks noGrp="1"/>
          </p:cNvSpPr>
          <p:nvPr>
            <p:ph type="title"/>
          </p:nvPr>
        </p:nvSpPr>
        <p:spPr/>
        <p:txBody>
          <a:bodyPr/>
          <a:lstStyle/>
          <a:p>
            <a:r>
              <a:rPr lang="en-US" dirty="0"/>
              <a:t>MC3 Application Process</a:t>
            </a:r>
          </a:p>
        </p:txBody>
      </p:sp>
      <p:sp>
        <p:nvSpPr>
          <p:cNvPr id="3" name="Text Placeholder 2">
            <a:extLst>
              <a:ext uri="{FF2B5EF4-FFF2-40B4-BE49-F238E27FC236}">
                <a16:creationId xmlns:a16="http://schemas.microsoft.com/office/drawing/2014/main" id="{F75428CB-35EE-CC4C-85B6-6C77574EF177}"/>
              </a:ext>
            </a:extLst>
          </p:cNvPr>
          <p:cNvSpPr>
            <a:spLocks noGrp="1"/>
          </p:cNvSpPr>
          <p:nvPr>
            <p:ph type="body" idx="1"/>
          </p:nvPr>
        </p:nvSpPr>
        <p:spPr/>
        <p:txBody>
          <a:bodyPr/>
          <a:lstStyle/>
          <a:p>
            <a:r>
              <a:rPr lang="en-US" dirty="0"/>
              <a:t>Jason Harper</a:t>
            </a:r>
          </a:p>
        </p:txBody>
      </p:sp>
    </p:spTree>
    <p:extLst>
      <p:ext uri="{BB962C8B-B14F-4D97-AF65-F5344CB8AC3E}">
        <p14:creationId xmlns:p14="http://schemas.microsoft.com/office/powerpoint/2010/main" val="27635924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C6EE1-8309-B641-BE01-B1161B178DDC}"/>
              </a:ext>
            </a:extLst>
          </p:cNvPr>
          <p:cNvSpPr>
            <a:spLocks noGrp="1"/>
          </p:cNvSpPr>
          <p:nvPr>
            <p:ph type="title"/>
          </p:nvPr>
        </p:nvSpPr>
        <p:spPr/>
        <p:txBody>
          <a:bodyPr/>
          <a:lstStyle/>
          <a:p>
            <a:r>
              <a:rPr lang="en-US" dirty="0"/>
              <a:t>MC3 Application Process</a:t>
            </a:r>
          </a:p>
        </p:txBody>
      </p:sp>
      <p:sp>
        <p:nvSpPr>
          <p:cNvPr id="3" name="Content Placeholder 2">
            <a:extLst>
              <a:ext uri="{FF2B5EF4-FFF2-40B4-BE49-F238E27FC236}">
                <a16:creationId xmlns:a16="http://schemas.microsoft.com/office/drawing/2014/main" id="{995EF7D5-54A7-3842-96E8-CCA68E13C38D}"/>
              </a:ext>
            </a:extLst>
          </p:cNvPr>
          <p:cNvSpPr>
            <a:spLocks noGrp="1"/>
          </p:cNvSpPr>
          <p:nvPr>
            <p:ph idx="1"/>
          </p:nvPr>
        </p:nvSpPr>
        <p:spPr/>
        <p:txBody>
          <a:bodyPr/>
          <a:lstStyle/>
          <a:p>
            <a:r>
              <a:rPr lang="en-US" dirty="0"/>
              <a:t>Qualifications Process</a:t>
            </a:r>
          </a:p>
          <a:p>
            <a:pPr lvl="1"/>
            <a:r>
              <a:rPr lang="en-US" sz="2100" dirty="0"/>
              <a:t>Two hundred (200) total points are required for initial certification by meeting all of the Components.</a:t>
            </a:r>
          </a:p>
          <a:p>
            <a:pPr lvl="2"/>
            <a:r>
              <a:rPr lang="en-US" sz="1700" dirty="0"/>
              <a:t>Education Component</a:t>
            </a:r>
          </a:p>
          <a:p>
            <a:pPr lvl="2"/>
            <a:r>
              <a:rPr lang="en-US" sz="1700" dirty="0"/>
              <a:t>Mediation Experience Component</a:t>
            </a:r>
          </a:p>
          <a:p>
            <a:pPr lvl="2"/>
            <a:r>
              <a:rPr lang="en-US" sz="1700" dirty="0"/>
              <a:t>Professional Activity and Continuing Professional Development Component</a:t>
            </a:r>
          </a:p>
          <a:p>
            <a:pPr lvl="1"/>
            <a:r>
              <a:rPr lang="en-US" sz="2100" dirty="0"/>
              <a:t>Forty (40) total points, as detailed in the Professional Activity and Continuing Professional Development Component, are required to maintain MC3 Certification every three (3) years.</a:t>
            </a:r>
          </a:p>
        </p:txBody>
      </p:sp>
    </p:spTree>
    <p:extLst>
      <p:ext uri="{BB962C8B-B14F-4D97-AF65-F5344CB8AC3E}">
        <p14:creationId xmlns:p14="http://schemas.microsoft.com/office/powerpoint/2010/main" val="18600403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4464B-2286-9E4E-B203-32D11A0149E9}"/>
              </a:ext>
            </a:extLst>
          </p:cNvPr>
          <p:cNvSpPr>
            <a:spLocks noGrp="1"/>
          </p:cNvSpPr>
          <p:nvPr>
            <p:ph type="title"/>
          </p:nvPr>
        </p:nvSpPr>
        <p:spPr/>
        <p:txBody>
          <a:bodyPr/>
          <a:lstStyle/>
          <a:p>
            <a:r>
              <a:rPr lang="en-US" dirty="0"/>
              <a:t>Education Component</a:t>
            </a:r>
          </a:p>
        </p:txBody>
      </p:sp>
      <p:sp>
        <p:nvSpPr>
          <p:cNvPr id="3" name="Content Placeholder 2">
            <a:extLst>
              <a:ext uri="{FF2B5EF4-FFF2-40B4-BE49-F238E27FC236}">
                <a16:creationId xmlns:a16="http://schemas.microsoft.com/office/drawing/2014/main" id="{B72023B6-5452-F14F-AD5E-2D69B970F92F}"/>
              </a:ext>
            </a:extLst>
          </p:cNvPr>
          <p:cNvSpPr>
            <a:spLocks noGrp="1"/>
          </p:cNvSpPr>
          <p:nvPr>
            <p:ph idx="1"/>
          </p:nvPr>
        </p:nvSpPr>
        <p:spPr/>
        <p:txBody>
          <a:bodyPr>
            <a:normAutofit fontScale="85000" lnSpcReduction="20000"/>
          </a:bodyPr>
          <a:lstStyle/>
          <a:p>
            <a:pPr marL="457200" indent="-457200">
              <a:buFont typeface="+mj-lt"/>
              <a:buAutoNum type="arabicPeriod"/>
            </a:pPr>
            <a:r>
              <a:rPr lang="en-US" dirty="0"/>
              <a:t>80 hours of mediation-specific training from organizations acceptable to MC3 (1-point for each hour of training) including:</a:t>
            </a:r>
          </a:p>
          <a:p>
            <a:pPr lvl="1"/>
            <a:r>
              <a:rPr lang="en-US" dirty="0"/>
              <a:t>American Arbitration Association</a:t>
            </a:r>
          </a:p>
          <a:p>
            <a:pPr lvl="1"/>
            <a:r>
              <a:rPr lang="en-US" dirty="0"/>
              <a:t>American Institute of Mediation</a:t>
            </a:r>
          </a:p>
          <a:p>
            <a:pPr lvl="1"/>
            <a:r>
              <a:rPr lang="en-US" dirty="0"/>
              <a:t>California State University at Dominguez Hills</a:t>
            </a:r>
          </a:p>
          <a:p>
            <a:pPr lvl="1"/>
            <a:r>
              <a:rPr lang="en-US" dirty="0"/>
              <a:t>Dispute Resolution Programs Act (DRPA) organizations that offer trainings of 25 hours or more in the basics of how to conduct a mediation</a:t>
            </a:r>
          </a:p>
          <a:p>
            <a:pPr lvl="1"/>
            <a:r>
              <a:rPr lang="en-US" dirty="0"/>
              <a:t>Mediate.com</a:t>
            </a:r>
          </a:p>
          <a:p>
            <a:pPr lvl="1"/>
            <a:r>
              <a:rPr lang="en-US" dirty="0"/>
              <a:t>Pepperdine University, Straus Institute</a:t>
            </a:r>
          </a:p>
          <a:p>
            <a:pPr lvl="1"/>
            <a:r>
              <a:rPr lang="en-US" dirty="0"/>
              <a:t>University of California at Los Angeles</a:t>
            </a:r>
          </a:p>
          <a:p>
            <a:pPr lvl="1"/>
            <a:r>
              <a:rPr lang="en-US" dirty="0"/>
              <a:t>University of Southern California Gould School of Law</a:t>
            </a:r>
          </a:p>
        </p:txBody>
      </p:sp>
    </p:spTree>
    <p:extLst>
      <p:ext uri="{BB962C8B-B14F-4D97-AF65-F5344CB8AC3E}">
        <p14:creationId xmlns:p14="http://schemas.microsoft.com/office/powerpoint/2010/main" val="25515390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22FC5-F3A9-E641-AE07-0E8B28EB82D2}"/>
              </a:ext>
            </a:extLst>
          </p:cNvPr>
          <p:cNvSpPr>
            <a:spLocks noGrp="1"/>
          </p:cNvSpPr>
          <p:nvPr>
            <p:ph type="title"/>
          </p:nvPr>
        </p:nvSpPr>
        <p:spPr/>
        <p:txBody>
          <a:bodyPr/>
          <a:lstStyle/>
          <a:p>
            <a:r>
              <a:rPr lang="en-US" dirty="0"/>
              <a:t>Education Component</a:t>
            </a:r>
          </a:p>
        </p:txBody>
      </p:sp>
      <p:sp>
        <p:nvSpPr>
          <p:cNvPr id="3" name="Content Placeholder 2">
            <a:extLst>
              <a:ext uri="{FF2B5EF4-FFF2-40B4-BE49-F238E27FC236}">
                <a16:creationId xmlns:a16="http://schemas.microsoft.com/office/drawing/2014/main" id="{99F45ED7-CACC-8145-B71E-3CB594338A86}"/>
              </a:ext>
            </a:extLst>
          </p:cNvPr>
          <p:cNvSpPr>
            <a:spLocks noGrp="1"/>
          </p:cNvSpPr>
          <p:nvPr>
            <p:ph idx="1"/>
          </p:nvPr>
        </p:nvSpPr>
        <p:spPr/>
        <p:txBody>
          <a:bodyPr>
            <a:normAutofit fontScale="77500" lnSpcReduction="20000"/>
          </a:bodyPr>
          <a:lstStyle/>
          <a:p>
            <a:r>
              <a:rPr lang="en-US" dirty="0"/>
              <a:t>A minimum of 25 hours must be completed from one discrete program that covers the basics on how to conduct a mediation.</a:t>
            </a:r>
          </a:p>
          <a:p>
            <a:r>
              <a:rPr lang="en-US" dirty="0"/>
              <a:t>Credentials that could add to point total:</a:t>
            </a:r>
          </a:p>
          <a:p>
            <a:pPr marL="914400" lvl="1" indent="-457200">
              <a:buFont typeface="+mj-lt"/>
              <a:buAutoNum type="alphaUcPeriod"/>
            </a:pPr>
            <a:r>
              <a:rPr lang="en-US" dirty="0"/>
              <a:t>Post graduate degree in conflict resolution from a nationally or regionally accredited institution. (40 for degree/80 pts. for degree w/ mediation course)</a:t>
            </a:r>
          </a:p>
          <a:p>
            <a:pPr marL="914400" lvl="1" indent="-457200">
              <a:buFont typeface="+mj-lt"/>
              <a:buAutoNum type="alphaUcPeriod"/>
            </a:pPr>
            <a:r>
              <a:rPr lang="en-US" dirty="0"/>
              <a:t>First professional degree in law (J.D. or L.L.B.), or a Ph.D. in any discipline from a nationally or regionally accredited institution. (30 pts.)</a:t>
            </a:r>
          </a:p>
          <a:p>
            <a:pPr marL="914400" lvl="1" indent="-457200">
              <a:buFont typeface="+mj-lt"/>
              <a:buAutoNum type="alphaUcPeriod"/>
            </a:pPr>
            <a:r>
              <a:rPr lang="en-US" dirty="0"/>
              <a:t>Master’s degree from a nationally or regionally accredited institution. (25 pts.)</a:t>
            </a:r>
          </a:p>
          <a:p>
            <a:pPr marL="914400" lvl="1" indent="-457200">
              <a:buFont typeface="+mj-lt"/>
              <a:buAutoNum type="alphaUcPeriod"/>
            </a:pPr>
            <a:r>
              <a:rPr lang="en-US" dirty="0"/>
              <a:t>Bachelor’s degree from a nationally or regionally accredited institution. (20pts.)</a:t>
            </a:r>
          </a:p>
          <a:p>
            <a:pPr marL="914400" lvl="1" indent="-457200">
              <a:buFont typeface="+mj-lt"/>
              <a:buAutoNum type="alphaUcPeriod"/>
            </a:pPr>
            <a:r>
              <a:rPr lang="en-US" dirty="0"/>
              <a:t>Associate’s degree from a nationally or regionally accredited institution. (10 pts.)</a:t>
            </a:r>
          </a:p>
        </p:txBody>
      </p:sp>
    </p:spTree>
    <p:extLst>
      <p:ext uri="{BB962C8B-B14F-4D97-AF65-F5344CB8AC3E}">
        <p14:creationId xmlns:p14="http://schemas.microsoft.com/office/powerpoint/2010/main" val="20635685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9525A-2293-F446-924D-40F0CDBFA19C}"/>
              </a:ext>
            </a:extLst>
          </p:cNvPr>
          <p:cNvSpPr>
            <a:spLocks noGrp="1"/>
          </p:cNvSpPr>
          <p:nvPr>
            <p:ph type="title"/>
          </p:nvPr>
        </p:nvSpPr>
        <p:spPr/>
        <p:txBody>
          <a:bodyPr/>
          <a:lstStyle/>
          <a:p>
            <a:r>
              <a:rPr lang="en-US" dirty="0"/>
              <a:t>Education component</a:t>
            </a:r>
          </a:p>
        </p:txBody>
      </p:sp>
      <p:sp>
        <p:nvSpPr>
          <p:cNvPr id="3" name="Content Placeholder 2">
            <a:extLst>
              <a:ext uri="{FF2B5EF4-FFF2-40B4-BE49-F238E27FC236}">
                <a16:creationId xmlns:a16="http://schemas.microsoft.com/office/drawing/2014/main" id="{7970AFB2-A33A-EF44-B2D3-40E8050CFA2C}"/>
              </a:ext>
            </a:extLst>
          </p:cNvPr>
          <p:cNvSpPr>
            <a:spLocks noGrp="1"/>
          </p:cNvSpPr>
          <p:nvPr>
            <p:ph idx="1"/>
          </p:nvPr>
        </p:nvSpPr>
        <p:spPr/>
        <p:txBody>
          <a:bodyPr/>
          <a:lstStyle/>
          <a:p>
            <a:pPr marL="514350" indent="-514350">
              <a:buFont typeface="+mj-lt"/>
              <a:buAutoNum type="arabicPeriod" startAt="2"/>
            </a:pPr>
            <a:r>
              <a:rPr lang="en-US" dirty="0"/>
              <a:t>Completion of the Distance Learning Course on Mediator Ethics offered by the Administrative Office of the Court will fulfill this requirement for 2019-2022 candidates. (30 pts.)</a:t>
            </a:r>
          </a:p>
        </p:txBody>
      </p:sp>
    </p:spTree>
    <p:extLst>
      <p:ext uri="{BB962C8B-B14F-4D97-AF65-F5344CB8AC3E}">
        <p14:creationId xmlns:p14="http://schemas.microsoft.com/office/powerpoint/2010/main" val="4219253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6039BDF-D117-FF4C-8535-4E81C60783DE}"/>
              </a:ext>
            </a:extLst>
          </p:cNvPr>
          <p:cNvSpPr>
            <a:spLocks noGrp="1"/>
          </p:cNvSpPr>
          <p:nvPr>
            <p:ph type="title"/>
          </p:nvPr>
        </p:nvSpPr>
        <p:spPr/>
        <p:txBody>
          <a:bodyPr/>
          <a:lstStyle/>
          <a:p>
            <a:r>
              <a:rPr lang="en-US" dirty="0"/>
              <a:t>Expanding the Use of Mediation</a:t>
            </a:r>
          </a:p>
        </p:txBody>
      </p:sp>
      <p:sp>
        <p:nvSpPr>
          <p:cNvPr id="5" name="Text Placeholder 4">
            <a:extLst>
              <a:ext uri="{FF2B5EF4-FFF2-40B4-BE49-F238E27FC236}">
                <a16:creationId xmlns:a16="http://schemas.microsoft.com/office/drawing/2014/main" id="{D8011E4F-7933-6244-8E6C-C428814C9BFD}"/>
              </a:ext>
            </a:extLst>
          </p:cNvPr>
          <p:cNvSpPr>
            <a:spLocks noGrp="1"/>
          </p:cNvSpPr>
          <p:nvPr>
            <p:ph type="body" idx="1"/>
          </p:nvPr>
        </p:nvSpPr>
        <p:spPr/>
        <p:txBody>
          <a:bodyPr/>
          <a:lstStyle/>
          <a:p>
            <a:r>
              <a:rPr lang="en-US" dirty="0"/>
              <a:t>Dr. Jack R. Goetz, Esq.</a:t>
            </a:r>
          </a:p>
        </p:txBody>
      </p:sp>
    </p:spTree>
    <p:extLst>
      <p:ext uri="{BB962C8B-B14F-4D97-AF65-F5344CB8AC3E}">
        <p14:creationId xmlns:p14="http://schemas.microsoft.com/office/powerpoint/2010/main" val="23716828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9525A-2293-F446-924D-40F0CDBFA19C}"/>
              </a:ext>
            </a:extLst>
          </p:cNvPr>
          <p:cNvSpPr>
            <a:spLocks noGrp="1"/>
          </p:cNvSpPr>
          <p:nvPr>
            <p:ph type="title"/>
          </p:nvPr>
        </p:nvSpPr>
        <p:spPr/>
        <p:txBody>
          <a:bodyPr/>
          <a:lstStyle/>
          <a:p>
            <a:r>
              <a:rPr lang="en-US" dirty="0"/>
              <a:t>Education component</a:t>
            </a:r>
          </a:p>
        </p:txBody>
      </p:sp>
      <p:sp>
        <p:nvSpPr>
          <p:cNvPr id="3" name="Content Placeholder 2">
            <a:extLst>
              <a:ext uri="{FF2B5EF4-FFF2-40B4-BE49-F238E27FC236}">
                <a16:creationId xmlns:a16="http://schemas.microsoft.com/office/drawing/2014/main" id="{7970AFB2-A33A-EF44-B2D3-40E8050CFA2C}"/>
              </a:ext>
            </a:extLst>
          </p:cNvPr>
          <p:cNvSpPr>
            <a:spLocks noGrp="1"/>
          </p:cNvSpPr>
          <p:nvPr>
            <p:ph idx="1"/>
          </p:nvPr>
        </p:nvSpPr>
        <p:spPr/>
        <p:txBody>
          <a:bodyPr>
            <a:normAutofit fontScale="85000" lnSpcReduction="10000"/>
          </a:bodyPr>
          <a:lstStyle/>
          <a:p>
            <a:pPr marL="457200" indent="-457200">
              <a:buFont typeface="+mj-lt"/>
              <a:buAutoNum type="arabicPeriod" startAt="3"/>
            </a:pPr>
            <a:r>
              <a:rPr lang="en-US" dirty="0"/>
              <a:t>A minimum three hours litigation nuts-and-bolts training from a single training provider (the provider may be the same one used to complete the 25-hour requirement in 1, above, or it may be a different provider) whose curriculum includes legal terminology, litigation processes, rules and procedures. Candidates who have earned a J.D. or L.L.M. will be deemed to have met this requirement. </a:t>
            </a:r>
          </a:p>
          <a:p>
            <a:pPr lvl="1"/>
            <a:r>
              <a:rPr lang="en-US" dirty="0"/>
              <a:t>In order to be exempt from the litigation nuts and bolts training, you must show proof of performing at least 10 litigated-case mediations at the limited and unlimited jurisdiction level, not including civil harassment.</a:t>
            </a:r>
          </a:p>
        </p:txBody>
      </p:sp>
    </p:spTree>
    <p:extLst>
      <p:ext uri="{BB962C8B-B14F-4D97-AF65-F5344CB8AC3E}">
        <p14:creationId xmlns:p14="http://schemas.microsoft.com/office/powerpoint/2010/main" val="16810101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647AC-5C37-9544-87F4-0698C216D05C}"/>
              </a:ext>
            </a:extLst>
          </p:cNvPr>
          <p:cNvSpPr>
            <a:spLocks noGrp="1"/>
          </p:cNvSpPr>
          <p:nvPr>
            <p:ph type="title"/>
          </p:nvPr>
        </p:nvSpPr>
        <p:spPr/>
        <p:txBody>
          <a:bodyPr/>
          <a:lstStyle/>
          <a:p>
            <a:r>
              <a:rPr lang="en-US" dirty="0"/>
              <a:t>Mediation Experience Component</a:t>
            </a:r>
          </a:p>
        </p:txBody>
      </p:sp>
      <p:sp>
        <p:nvSpPr>
          <p:cNvPr id="3" name="Content Placeholder 2">
            <a:extLst>
              <a:ext uri="{FF2B5EF4-FFF2-40B4-BE49-F238E27FC236}">
                <a16:creationId xmlns:a16="http://schemas.microsoft.com/office/drawing/2014/main" id="{4F4DCDFD-B230-544D-9448-B55B1B96F13E}"/>
              </a:ext>
            </a:extLst>
          </p:cNvPr>
          <p:cNvSpPr>
            <a:spLocks noGrp="1"/>
          </p:cNvSpPr>
          <p:nvPr>
            <p:ph idx="1"/>
          </p:nvPr>
        </p:nvSpPr>
        <p:spPr/>
        <p:txBody>
          <a:bodyPr>
            <a:normAutofit/>
          </a:bodyPr>
          <a:lstStyle/>
          <a:p>
            <a:pPr marL="457200" indent="-457200">
              <a:buFont typeface="+mj-lt"/>
              <a:buAutoNum type="arabicPeriod"/>
            </a:pPr>
            <a:r>
              <a:rPr lang="en-US" dirty="0"/>
              <a:t>Proof of mediations (minimum 10 cases mediated or co-mediated, 1 point per hour mediated; ½ point per hour in co-mediation).</a:t>
            </a:r>
          </a:p>
          <a:p>
            <a:pPr marL="800100" lvl="1" indent="-457200">
              <a:buFont typeface="+mj-lt"/>
              <a:buAutoNum type="alphaLcParenR"/>
            </a:pPr>
            <a:r>
              <a:rPr lang="en-US" dirty="0"/>
              <a:t>Minimum 30 points. Maximum 50 points.</a:t>
            </a:r>
          </a:p>
          <a:p>
            <a:pPr marL="800100" lvl="1" indent="-457200">
              <a:buFont typeface="+mj-lt"/>
              <a:buAutoNum type="alphaLcParenR"/>
            </a:pPr>
            <a:r>
              <a:rPr lang="en-US" dirty="0"/>
              <a:t>Candidates must attach a list of cases and will be asked to provide detail on their role in the mediation, and the dates and length of time of those cases. Candidates will be required to affirm to the mediations under the penalty of perjury.</a:t>
            </a:r>
          </a:p>
        </p:txBody>
      </p:sp>
    </p:spTree>
    <p:extLst>
      <p:ext uri="{BB962C8B-B14F-4D97-AF65-F5344CB8AC3E}">
        <p14:creationId xmlns:p14="http://schemas.microsoft.com/office/powerpoint/2010/main" val="31424599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647AC-5C37-9544-87F4-0698C216D05C}"/>
              </a:ext>
            </a:extLst>
          </p:cNvPr>
          <p:cNvSpPr>
            <a:spLocks noGrp="1"/>
          </p:cNvSpPr>
          <p:nvPr>
            <p:ph type="title"/>
          </p:nvPr>
        </p:nvSpPr>
        <p:spPr/>
        <p:txBody>
          <a:bodyPr/>
          <a:lstStyle/>
          <a:p>
            <a:r>
              <a:rPr lang="en-US" dirty="0"/>
              <a:t>Mediation Experience Component</a:t>
            </a:r>
          </a:p>
        </p:txBody>
      </p:sp>
      <p:sp>
        <p:nvSpPr>
          <p:cNvPr id="3" name="Content Placeholder 2">
            <a:extLst>
              <a:ext uri="{FF2B5EF4-FFF2-40B4-BE49-F238E27FC236}">
                <a16:creationId xmlns:a16="http://schemas.microsoft.com/office/drawing/2014/main" id="{4F4DCDFD-B230-544D-9448-B55B1B96F13E}"/>
              </a:ext>
            </a:extLst>
          </p:cNvPr>
          <p:cNvSpPr>
            <a:spLocks noGrp="1"/>
          </p:cNvSpPr>
          <p:nvPr>
            <p:ph idx="1"/>
          </p:nvPr>
        </p:nvSpPr>
        <p:spPr/>
        <p:txBody>
          <a:bodyPr>
            <a:normAutofit fontScale="85000" lnSpcReduction="10000"/>
          </a:bodyPr>
          <a:lstStyle/>
          <a:p>
            <a:pPr marL="457200" indent="-457200">
              <a:buFont typeface="+mj-lt"/>
              <a:buAutoNum type="arabicPeriod" startAt="2"/>
            </a:pPr>
            <a:r>
              <a:rPr lang="en-US" dirty="0"/>
              <a:t>Mediation support and/or ancillary activities, acceptable to the MC3, with a mediator provider organization (1 point per 2 hours).</a:t>
            </a:r>
          </a:p>
          <a:p>
            <a:pPr marL="914400" lvl="1" indent="-457200">
              <a:buFont typeface="+mj-lt"/>
              <a:buAutoNum type="alphaLcParenR"/>
            </a:pPr>
            <a:r>
              <a:rPr lang="en-US" dirty="0"/>
              <a:t>Such support roles may include, but are not limited to, mediation observations, case management, case intake or convening, facilitations, conciliations, mentoring, and peer mediation.</a:t>
            </a:r>
          </a:p>
          <a:p>
            <a:pPr marL="914400" lvl="1" indent="-457200">
              <a:buFont typeface="+mj-lt"/>
              <a:buAutoNum type="alphaLcParenR"/>
            </a:pPr>
            <a:r>
              <a:rPr lang="en-US" dirty="0"/>
              <a:t>Candidates intending to qualify for the points available in this category will be required to submit a letter from their supervisor validating each role and experience.</a:t>
            </a:r>
          </a:p>
          <a:p>
            <a:pPr marL="914400" lvl="1" indent="-457200">
              <a:buFont typeface="+mj-lt"/>
              <a:buAutoNum type="alphaLcParenR"/>
            </a:pPr>
            <a:r>
              <a:rPr lang="en-US" dirty="0"/>
              <a:t>Maximum of 20 points allowed.</a:t>
            </a:r>
          </a:p>
          <a:p>
            <a:pPr marL="914400" lvl="1" indent="-457200">
              <a:buFont typeface="+mj-lt"/>
              <a:buAutoNum type="alphaLcParenR"/>
            </a:pPr>
            <a:r>
              <a:rPr lang="en-US" dirty="0"/>
              <a:t>Purely administrative tasks (clerical tasks where there is no direct contact with the mediator or the parties) will not qualify for points.</a:t>
            </a:r>
          </a:p>
        </p:txBody>
      </p:sp>
    </p:spTree>
    <p:extLst>
      <p:ext uri="{BB962C8B-B14F-4D97-AF65-F5344CB8AC3E}">
        <p14:creationId xmlns:p14="http://schemas.microsoft.com/office/powerpoint/2010/main" val="11499212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A6112-7050-4D43-8818-608716EF6DAC}"/>
              </a:ext>
            </a:extLst>
          </p:cNvPr>
          <p:cNvSpPr>
            <a:spLocks noGrp="1"/>
          </p:cNvSpPr>
          <p:nvPr>
            <p:ph type="title"/>
          </p:nvPr>
        </p:nvSpPr>
        <p:spPr/>
        <p:txBody>
          <a:bodyPr>
            <a:normAutofit/>
          </a:bodyPr>
          <a:lstStyle/>
          <a:p>
            <a:r>
              <a:rPr lang="en-US" dirty="0"/>
              <a:t>Professional activity Component</a:t>
            </a:r>
          </a:p>
        </p:txBody>
      </p:sp>
      <p:sp>
        <p:nvSpPr>
          <p:cNvPr id="3" name="Content Placeholder 2">
            <a:extLst>
              <a:ext uri="{FF2B5EF4-FFF2-40B4-BE49-F238E27FC236}">
                <a16:creationId xmlns:a16="http://schemas.microsoft.com/office/drawing/2014/main" id="{E4AE0DC7-D323-094B-9F7E-685222C25A70}"/>
              </a:ext>
            </a:extLst>
          </p:cNvPr>
          <p:cNvSpPr>
            <a:spLocks noGrp="1"/>
          </p:cNvSpPr>
          <p:nvPr>
            <p:ph idx="1"/>
          </p:nvPr>
        </p:nvSpPr>
        <p:spPr/>
        <p:txBody>
          <a:bodyPr/>
          <a:lstStyle/>
          <a:p>
            <a:r>
              <a:rPr lang="en-US" dirty="0"/>
              <a:t>40 points required of all candidates.</a:t>
            </a:r>
          </a:p>
          <a:p>
            <a:r>
              <a:rPr lang="en-US" dirty="0"/>
              <a:t>Activities must have been completed in the 5 years immediately prior to applying for the initial certification.</a:t>
            </a:r>
          </a:p>
          <a:p>
            <a:r>
              <a:rPr lang="en-US" dirty="0"/>
              <a:t>This Component’s requirements must then be met every 3 years for continuing certification.</a:t>
            </a:r>
          </a:p>
        </p:txBody>
      </p:sp>
    </p:spTree>
    <p:extLst>
      <p:ext uri="{BB962C8B-B14F-4D97-AF65-F5344CB8AC3E}">
        <p14:creationId xmlns:p14="http://schemas.microsoft.com/office/powerpoint/2010/main" val="39728240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A6112-7050-4D43-8818-608716EF6DAC}"/>
              </a:ext>
            </a:extLst>
          </p:cNvPr>
          <p:cNvSpPr>
            <a:spLocks noGrp="1"/>
          </p:cNvSpPr>
          <p:nvPr>
            <p:ph type="title"/>
          </p:nvPr>
        </p:nvSpPr>
        <p:spPr/>
        <p:txBody>
          <a:bodyPr>
            <a:normAutofit/>
          </a:bodyPr>
          <a:lstStyle/>
          <a:p>
            <a:r>
              <a:rPr lang="en-US" dirty="0"/>
              <a:t>Professional activity Component</a:t>
            </a:r>
          </a:p>
        </p:txBody>
      </p:sp>
      <p:sp>
        <p:nvSpPr>
          <p:cNvPr id="3" name="Content Placeholder 2">
            <a:extLst>
              <a:ext uri="{FF2B5EF4-FFF2-40B4-BE49-F238E27FC236}">
                <a16:creationId xmlns:a16="http://schemas.microsoft.com/office/drawing/2014/main" id="{E4AE0DC7-D323-094B-9F7E-685222C25A70}"/>
              </a:ext>
            </a:extLst>
          </p:cNvPr>
          <p:cNvSpPr>
            <a:spLocks noGrp="1"/>
          </p:cNvSpPr>
          <p:nvPr>
            <p:ph idx="1"/>
          </p:nvPr>
        </p:nvSpPr>
        <p:spPr/>
        <p:txBody>
          <a:bodyPr>
            <a:normAutofit fontScale="92500" lnSpcReduction="10000"/>
          </a:bodyPr>
          <a:lstStyle/>
          <a:p>
            <a:pPr marL="457200" indent="-457200">
              <a:buFont typeface="+mj-lt"/>
              <a:buAutoNum type="arabicPeriod"/>
            </a:pPr>
            <a:r>
              <a:rPr lang="en-US" dirty="0"/>
              <a:t>Training that enhances the practice of mediation from organizations acceptable to MC3, 1 point per hour. </a:t>
            </a:r>
          </a:p>
          <a:p>
            <a:pPr marL="914400" lvl="1" indent="-457200">
              <a:buFont typeface="+mj-lt"/>
              <a:buAutoNum type="alphaLcParenR"/>
            </a:pPr>
            <a:r>
              <a:rPr lang="en-US" dirty="0"/>
              <a:t>Maximum of 20 points.</a:t>
            </a:r>
          </a:p>
          <a:p>
            <a:pPr marL="914400" lvl="1" indent="-457200">
              <a:buFont typeface="+mj-lt"/>
              <a:buAutoNum type="alphaLcParenR"/>
            </a:pPr>
            <a:r>
              <a:rPr lang="en-US" dirty="0"/>
              <a:t>At least 3 of those points must come from attending mediation ethics programs.</a:t>
            </a:r>
          </a:p>
          <a:p>
            <a:pPr marL="914400" lvl="1" indent="-457200">
              <a:buFont typeface="+mj-lt"/>
              <a:buAutoNum type="alphaLcParenR"/>
            </a:pPr>
            <a:r>
              <a:rPr lang="en-US" dirty="0"/>
              <a:t>Candidates may prove their education with certified transcripts, certificates, and/or other proof of training acceptable to the MC3.</a:t>
            </a:r>
          </a:p>
          <a:p>
            <a:pPr marL="914400" lvl="1" indent="-457200">
              <a:buFont typeface="+mj-lt"/>
              <a:buAutoNum type="alphaLcParenR"/>
            </a:pPr>
            <a:r>
              <a:rPr lang="en-US" dirty="0"/>
              <a:t>Initial certification candidates may use training hours from the Education Component to satisfy this requirement provided the training was in the previous 5 years.</a:t>
            </a:r>
          </a:p>
        </p:txBody>
      </p:sp>
    </p:spTree>
    <p:extLst>
      <p:ext uri="{BB962C8B-B14F-4D97-AF65-F5344CB8AC3E}">
        <p14:creationId xmlns:p14="http://schemas.microsoft.com/office/powerpoint/2010/main" val="12675202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A6112-7050-4D43-8818-608716EF6DAC}"/>
              </a:ext>
            </a:extLst>
          </p:cNvPr>
          <p:cNvSpPr>
            <a:spLocks noGrp="1"/>
          </p:cNvSpPr>
          <p:nvPr>
            <p:ph type="title"/>
          </p:nvPr>
        </p:nvSpPr>
        <p:spPr/>
        <p:txBody>
          <a:bodyPr>
            <a:normAutofit/>
          </a:bodyPr>
          <a:lstStyle/>
          <a:p>
            <a:r>
              <a:rPr lang="en-US" dirty="0"/>
              <a:t>Professional activity Component</a:t>
            </a:r>
          </a:p>
        </p:txBody>
      </p:sp>
      <p:sp>
        <p:nvSpPr>
          <p:cNvPr id="3" name="Content Placeholder 2">
            <a:extLst>
              <a:ext uri="{FF2B5EF4-FFF2-40B4-BE49-F238E27FC236}">
                <a16:creationId xmlns:a16="http://schemas.microsoft.com/office/drawing/2014/main" id="{E4AE0DC7-D323-094B-9F7E-685222C25A70}"/>
              </a:ext>
            </a:extLst>
          </p:cNvPr>
          <p:cNvSpPr>
            <a:spLocks noGrp="1"/>
          </p:cNvSpPr>
          <p:nvPr>
            <p:ph idx="1"/>
          </p:nvPr>
        </p:nvSpPr>
        <p:spPr/>
        <p:txBody>
          <a:bodyPr>
            <a:normAutofit/>
          </a:bodyPr>
          <a:lstStyle/>
          <a:p>
            <a:pPr marL="457200" indent="-457200">
              <a:buFont typeface="+mj-lt"/>
              <a:buAutoNum type="arabicPeriod" startAt="2"/>
            </a:pPr>
            <a:r>
              <a:rPr lang="en-US" dirty="0"/>
              <a:t>Membership in professional societies or organizations relevant to mediation. </a:t>
            </a:r>
          </a:p>
          <a:p>
            <a:pPr marL="914400" lvl="1" indent="-457200">
              <a:buFont typeface="+mj-lt"/>
              <a:buAutoNum type="alphaLcPeriod"/>
            </a:pPr>
            <a:r>
              <a:rPr lang="en-US" dirty="0"/>
              <a:t>Maximum of 10 points.</a:t>
            </a:r>
          </a:p>
          <a:p>
            <a:pPr marL="914400" lvl="1" indent="-457200">
              <a:buFont typeface="+mj-lt"/>
              <a:buAutoNum type="alphaLcPeriod"/>
            </a:pPr>
            <a:r>
              <a:rPr lang="en-US" dirty="0"/>
              <a:t>This category includes, but is not limited to, ADR sections of various bars and associations, SCMA, NAFCM, ACR, CDRC, etc. (5 points for each membership).</a:t>
            </a:r>
          </a:p>
        </p:txBody>
      </p:sp>
    </p:spTree>
    <p:extLst>
      <p:ext uri="{BB962C8B-B14F-4D97-AF65-F5344CB8AC3E}">
        <p14:creationId xmlns:p14="http://schemas.microsoft.com/office/powerpoint/2010/main" val="23282870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A6112-7050-4D43-8818-608716EF6DAC}"/>
              </a:ext>
            </a:extLst>
          </p:cNvPr>
          <p:cNvSpPr>
            <a:spLocks noGrp="1"/>
          </p:cNvSpPr>
          <p:nvPr>
            <p:ph type="title"/>
          </p:nvPr>
        </p:nvSpPr>
        <p:spPr/>
        <p:txBody>
          <a:bodyPr>
            <a:normAutofit/>
          </a:bodyPr>
          <a:lstStyle/>
          <a:p>
            <a:r>
              <a:rPr lang="en-US" dirty="0"/>
              <a:t>Professional activity Component</a:t>
            </a:r>
          </a:p>
        </p:txBody>
      </p:sp>
      <p:sp>
        <p:nvSpPr>
          <p:cNvPr id="3" name="Content Placeholder 2">
            <a:extLst>
              <a:ext uri="{FF2B5EF4-FFF2-40B4-BE49-F238E27FC236}">
                <a16:creationId xmlns:a16="http://schemas.microsoft.com/office/drawing/2014/main" id="{E4AE0DC7-D323-094B-9F7E-685222C25A70}"/>
              </a:ext>
            </a:extLst>
          </p:cNvPr>
          <p:cNvSpPr>
            <a:spLocks noGrp="1"/>
          </p:cNvSpPr>
          <p:nvPr>
            <p:ph idx="1"/>
          </p:nvPr>
        </p:nvSpPr>
        <p:spPr/>
        <p:txBody>
          <a:bodyPr>
            <a:normAutofit/>
          </a:bodyPr>
          <a:lstStyle/>
          <a:p>
            <a:pPr marL="457200" indent="-457200">
              <a:buFont typeface="+mj-lt"/>
              <a:buAutoNum type="arabicPeriod" startAt="3"/>
            </a:pPr>
            <a:r>
              <a:rPr lang="en-US" dirty="0"/>
              <a:t>Published mediation articles or conference presentations relevant to mediation.</a:t>
            </a:r>
          </a:p>
          <a:p>
            <a:pPr marL="914400" lvl="1" indent="-457200">
              <a:buFont typeface="+mj-lt"/>
              <a:buAutoNum type="alphaLcParenR"/>
            </a:pPr>
            <a:r>
              <a:rPr lang="en-US" dirty="0"/>
              <a:t>Maximum 10 points.</a:t>
            </a:r>
          </a:p>
          <a:p>
            <a:pPr marL="914400" lvl="1" indent="-457200">
              <a:buFont typeface="+mj-lt"/>
              <a:buAutoNum type="alphaLcParenR"/>
            </a:pPr>
            <a:r>
              <a:rPr lang="en-US" dirty="0"/>
              <a:t>While not all articles or presentations may be accepted to satisfy this standard, training that is an enhancement on the core content enumerated in the Education Component would presumptively qualify.</a:t>
            </a:r>
          </a:p>
          <a:p>
            <a:pPr marL="914400" lvl="1" indent="-457200">
              <a:buFont typeface="+mj-lt"/>
              <a:buAutoNum type="alphaLcParenR"/>
            </a:pPr>
            <a:r>
              <a:rPr lang="en-US" dirty="0"/>
              <a:t>5 points per article or conference presentation.</a:t>
            </a:r>
          </a:p>
        </p:txBody>
      </p:sp>
    </p:spTree>
    <p:extLst>
      <p:ext uri="{BB962C8B-B14F-4D97-AF65-F5344CB8AC3E}">
        <p14:creationId xmlns:p14="http://schemas.microsoft.com/office/powerpoint/2010/main" val="8493991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A6112-7050-4D43-8818-608716EF6DAC}"/>
              </a:ext>
            </a:extLst>
          </p:cNvPr>
          <p:cNvSpPr>
            <a:spLocks noGrp="1"/>
          </p:cNvSpPr>
          <p:nvPr>
            <p:ph type="title"/>
          </p:nvPr>
        </p:nvSpPr>
        <p:spPr/>
        <p:txBody>
          <a:bodyPr>
            <a:normAutofit/>
          </a:bodyPr>
          <a:lstStyle/>
          <a:p>
            <a:r>
              <a:rPr lang="en-US" dirty="0"/>
              <a:t>Professional activity Component</a:t>
            </a:r>
          </a:p>
        </p:txBody>
      </p:sp>
      <p:sp>
        <p:nvSpPr>
          <p:cNvPr id="3" name="Content Placeholder 2">
            <a:extLst>
              <a:ext uri="{FF2B5EF4-FFF2-40B4-BE49-F238E27FC236}">
                <a16:creationId xmlns:a16="http://schemas.microsoft.com/office/drawing/2014/main" id="{E4AE0DC7-D323-094B-9F7E-685222C25A70}"/>
              </a:ext>
            </a:extLst>
          </p:cNvPr>
          <p:cNvSpPr>
            <a:spLocks noGrp="1"/>
          </p:cNvSpPr>
          <p:nvPr>
            <p:ph idx="1"/>
          </p:nvPr>
        </p:nvSpPr>
        <p:spPr/>
        <p:txBody>
          <a:bodyPr>
            <a:normAutofit/>
          </a:bodyPr>
          <a:lstStyle/>
          <a:p>
            <a:pPr marL="457200" indent="-457200">
              <a:buFont typeface="+mj-lt"/>
              <a:buAutoNum type="arabicPeriod" startAt="4"/>
            </a:pPr>
            <a:r>
              <a:rPr lang="en-US" dirty="0"/>
              <a:t>Awards for professional contributions to mediation or mediator accomplishments.</a:t>
            </a:r>
          </a:p>
          <a:p>
            <a:pPr marL="914400" lvl="1" indent="-457200">
              <a:buFont typeface="+mj-lt"/>
              <a:buAutoNum type="alphaLcPeriod"/>
            </a:pPr>
            <a:r>
              <a:rPr lang="en-US" dirty="0"/>
              <a:t>Maximum 10 points.</a:t>
            </a:r>
          </a:p>
          <a:p>
            <a:pPr marL="914400" lvl="1" indent="-457200">
              <a:buFont typeface="+mj-lt"/>
              <a:buAutoNum type="alphaLcPeriod"/>
            </a:pPr>
            <a:r>
              <a:rPr lang="en-US" dirty="0"/>
              <a:t>An award for participation in a program does not qualify.</a:t>
            </a:r>
          </a:p>
          <a:p>
            <a:pPr marL="914400" lvl="1" indent="-457200">
              <a:buFont typeface="+mj-lt"/>
              <a:buAutoNum type="alphaLcPeriod"/>
            </a:pPr>
            <a:r>
              <a:rPr lang="en-US" dirty="0"/>
              <a:t>5 points per award.</a:t>
            </a:r>
          </a:p>
        </p:txBody>
      </p:sp>
    </p:spTree>
    <p:extLst>
      <p:ext uri="{BB962C8B-B14F-4D97-AF65-F5344CB8AC3E}">
        <p14:creationId xmlns:p14="http://schemas.microsoft.com/office/powerpoint/2010/main" val="29557737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A6112-7050-4D43-8818-608716EF6DAC}"/>
              </a:ext>
            </a:extLst>
          </p:cNvPr>
          <p:cNvSpPr>
            <a:spLocks noGrp="1"/>
          </p:cNvSpPr>
          <p:nvPr>
            <p:ph type="title"/>
          </p:nvPr>
        </p:nvSpPr>
        <p:spPr/>
        <p:txBody>
          <a:bodyPr>
            <a:normAutofit/>
          </a:bodyPr>
          <a:lstStyle/>
          <a:p>
            <a:r>
              <a:rPr lang="en-US" dirty="0"/>
              <a:t>Professional activity Component</a:t>
            </a:r>
          </a:p>
        </p:txBody>
      </p:sp>
      <p:sp>
        <p:nvSpPr>
          <p:cNvPr id="3" name="Content Placeholder 2">
            <a:extLst>
              <a:ext uri="{FF2B5EF4-FFF2-40B4-BE49-F238E27FC236}">
                <a16:creationId xmlns:a16="http://schemas.microsoft.com/office/drawing/2014/main" id="{E4AE0DC7-D323-094B-9F7E-685222C25A70}"/>
              </a:ext>
            </a:extLst>
          </p:cNvPr>
          <p:cNvSpPr>
            <a:spLocks noGrp="1"/>
          </p:cNvSpPr>
          <p:nvPr>
            <p:ph idx="1"/>
          </p:nvPr>
        </p:nvSpPr>
        <p:spPr/>
        <p:txBody>
          <a:bodyPr>
            <a:normAutofit/>
          </a:bodyPr>
          <a:lstStyle/>
          <a:p>
            <a:pPr marL="457200" indent="-457200">
              <a:buFont typeface="+mj-lt"/>
              <a:buAutoNum type="arabicPeriod" startAt="5"/>
            </a:pPr>
            <a:r>
              <a:rPr lang="en-US" dirty="0"/>
              <a:t>Teaching in university conflict resolution programs, law school ADR courses, and trainings recognized by MC3. </a:t>
            </a:r>
          </a:p>
          <a:p>
            <a:pPr marL="914400" lvl="1" indent="-457200">
              <a:buFont typeface="+mj-lt"/>
              <a:buAutoNum type="alphaLcPeriod"/>
            </a:pPr>
            <a:r>
              <a:rPr lang="en-US" dirty="0"/>
              <a:t>Maximum of 10 points.</a:t>
            </a:r>
          </a:p>
          <a:p>
            <a:pPr marL="914400" lvl="1" indent="-457200">
              <a:buFont typeface="+mj-lt"/>
              <a:buAutoNum type="alphaLcPeriod"/>
            </a:pPr>
            <a:r>
              <a:rPr lang="en-US" dirty="0"/>
              <a:t>5 points for each training.</a:t>
            </a:r>
          </a:p>
        </p:txBody>
      </p:sp>
    </p:spTree>
    <p:extLst>
      <p:ext uri="{BB962C8B-B14F-4D97-AF65-F5344CB8AC3E}">
        <p14:creationId xmlns:p14="http://schemas.microsoft.com/office/powerpoint/2010/main" val="10944414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A6112-7050-4D43-8818-608716EF6DAC}"/>
              </a:ext>
            </a:extLst>
          </p:cNvPr>
          <p:cNvSpPr>
            <a:spLocks noGrp="1"/>
          </p:cNvSpPr>
          <p:nvPr>
            <p:ph type="title"/>
          </p:nvPr>
        </p:nvSpPr>
        <p:spPr/>
        <p:txBody>
          <a:bodyPr>
            <a:normAutofit/>
          </a:bodyPr>
          <a:lstStyle/>
          <a:p>
            <a:r>
              <a:rPr lang="en-US" dirty="0"/>
              <a:t>Professional activity Component</a:t>
            </a:r>
          </a:p>
        </p:txBody>
      </p:sp>
      <p:sp>
        <p:nvSpPr>
          <p:cNvPr id="3" name="Content Placeholder 2">
            <a:extLst>
              <a:ext uri="{FF2B5EF4-FFF2-40B4-BE49-F238E27FC236}">
                <a16:creationId xmlns:a16="http://schemas.microsoft.com/office/drawing/2014/main" id="{E4AE0DC7-D323-094B-9F7E-685222C25A70}"/>
              </a:ext>
            </a:extLst>
          </p:cNvPr>
          <p:cNvSpPr>
            <a:spLocks noGrp="1"/>
          </p:cNvSpPr>
          <p:nvPr>
            <p:ph idx="1"/>
          </p:nvPr>
        </p:nvSpPr>
        <p:spPr/>
        <p:txBody>
          <a:bodyPr>
            <a:normAutofit lnSpcReduction="10000"/>
          </a:bodyPr>
          <a:lstStyle/>
          <a:p>
            <a:pPr marL="457200" indent="-457200">
              <a:buFont typeface="+mj-lt"/>
              <a:buAutoNum type="arabicPeriod" startAt="6"/>
            </a:pPr>
            <a:r>
              <a:rPr lang="en-US" dirty="0"/>
              <a:t>Proof of mediations (minimum 10 cases mediated or co-mediated, 1 point per hour mediated; ½ point per hour in co-mediation). </a:t>
            </a:r>
          </a:p>
          <a:p>
            <a:pPr marL="914400" lvl="1" indent="-457200">
              <a:buFont typeface="+mj-lt"/>
              <a:buAutoNum type="alphaLcParenR"/>
            </a:pPr>
            <a:r>
              <a:rPr lang="en-US" dirty="0"/>
              <a:t>Maximum 20 points.</a:t>
            </a:r>
          </a:p>
          <a:p>
            <a:pPr marL="914400" lvl="1" indent="-457200">
              <a:buFont typeface="+mj-lt"/>
              <a:buAutoNum type="alphaLcParenR"/>
            </a:pPr>
            <a:r>
              <a:rPr lang="en-US" dirty="0"/>
              <a:t>Candidates must attach a list of cases and will be asked to provide detail on their role in the mediation, and the dates and length of time of those cases.</a:t>
            </a:r>
          </a:p>
          <a:p>
            <a:pPr marL="914400" lvl="1" indent="-457200">
              <a:buFont typeface="+mj-lt"/>
              <a:buAutoNum type="alphaLcParenR"/>
            </a:pPr>
            <a:r>
              <a:rPr lang="en-US" dirty="0"/>
              <a:t>Candidates will be required to affirm to the mediations under the penalty of perjury.</a:t>
            </a:r>
          </a:p>
        </p:txBody>
      </p:sp>
    </p:spTree>
    <p:extLst>
      <p:ext uri="{BB962C8B-B14F-4D97-AF65-F5344CB8AC3E}">
        <p14:creationId xmlns:p14="http://schemas.microsoft.com/office/powerpoint/2010/main" val="2529733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2382F79-CE98-CC4C-8FA1-C1673B28D536}"/>
              </a:ext>
            </a:extLst>
          </p:cNvPr>
          <p:cNvSpPr>
            <a:spLocks noGrp="1"/>
          </p:cNvSpPr>
          <p:nvPr>
            <p:ph type="title"/>
          </p:nvPr>
        </p:nvSpPr>
        <p:spPr/>
        <p:txBody>
          <a:bodyPr/>
          <a:lstStyle/>
          <a:p>
            <a:r>
              <a:rPr lang="en-US" dirty="0"/>
              <a:t>We Are In The Other 60%</a:t>
            </a:r>
          </a:p>
        </p:txBody>
      </p:sp>
      <p:sp>
        <p:nvSpPr>
          <p:cNvPr id="5" name="Content Placeholder 4">
            <a:extLst>
              <a:ext uri="{FF2B5EF4-FFF2-40B4-BE49-F238E27FC236}">
                <a16:creationId xmlns:a16="http://schemas.microsoft.com/office/drawing/2014/main" id="{78007251-8CF1-8F45-9E13-15BEA85A119D}"/>
              </a:ext>
            </a:extLst>
          </p:cNvPr>
          <p:cNvSpPr>
            <a:spLocks noGrp="1"/>
          </p:cNvSpPr>
          <p:nvPr>
            <p:ph idx="1"/>
          </p:nvPr>
        </p:nvSpPr>
        <p:spPr>
          <a:xfrm>
            <a:off x="838200" y="1825625"/>
            <a:ext cx="9836426" cy="4351338"/>
          </a:xfrm>
        </p:spPr>
        <p:txBody>
          <a:bodyPr/>
          <a:lstStyle/>
          <a:p>
            <a:r>
              <a:rPr lang="en-US" dirty="0"/>
              <a:t>More than 40% of the United States workforce is subject to some sort of occupational regulation, which may include:</a:t>
            </a:r>
          </a:p>
          <a:p>
            <a:pPr lvl="1"/>
            <a:r>
              <a:rPr lang="en-US" dirty="0"/>
              <a:t>Registering with the government;</a:t>
            </a:r>
          </a:p>
          <a:p>
            <a:pPr lvl="1"/>
            <a:r>
              <a:rPr lang="en-US" dirty="0"/>
              <a:t>Completing a certain amount of education;</a:t>
            </a:r>
          </a:p>
          <a:p>
            <a:pPr lvl="1"/>
            <a:r>
              <a:rPr lang="en-US" dirty="0"/>
              <a:t>Passing an examination; and/or</a:t>
            </a:r>
          </a:p>
          <a:p>
            <a:pPr lvl="1"/>
            <a:r>
              <a:rPr lang="en-US" dirty="0"/>
              <a:t>Demonstrating a minimal degree of competency in an objective way.</a:t>
            </a:r>
          </a:p>
        </p:txBody>
      </p:sp>
    </p:spTree>
    <p:extLst>
      <p:ext uri="{BB962C8B-B14F-4D97-AF65-F5344CB8AC3E}">
        <p14:creationId xmlns:p14="http://schemas.microsoft.com/office/powerpoint/2010/main" val="17425517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A6112-7050-4D43-8818-608716EF6DAC}"/>
              </a:ext>
            </a:extLst>
          </p:cNvPr>
          <p:cNvSpPr>
            <a:spLocks noGrp="1"/>
          </p:cNvSpPr>
          <p:nvPr>
            <p:ph type="title"/>
          </p:nvPr>
        </p:nvSpPr>
        <p:spPr/>
        <p:txBody>
          <a:bodyPr>
            <a:normAutofit/>
          </a:bodyPr>
          <a:lstStyle/>
          <a:p>
            <a:r>
              <a:rPr lang="en-US" dirty="0"/>
              <a:t>Professional activity Component</a:t>
            </a:r>
          </a:p>
        </p:txBody>
      </p:sp>
      <p:sp>
        <p:nvSpPr>
          <p:cNvPr id="3" name="Content Placeholder 2">
            <a:extLst>
              <a:ext uri="{FF2B5EF4-FFF2-40B4-BE49-F238E27FC236}">
                <a16:creationId xmlns:a16="http://schemas.microsoft.com/office/drawing/2014/main" id="{E4AE0DC7-D323-094B-9F7E-685222C25A70}"/>
              </a:ext>
            </a:extLst>
          </p:cNvPr>
          <p:cNvSpPr>
            <a:spLocks noGrp="1"/>
          </p:cNvSpPr>
          <p:nvPr>
            <p:ph idx="1"/>
          </p:nvPr>
        </p:nvSpPr>
        <p:spPr/>
        <p:txBody>
          <a:bodyPr>
            <a:normAutofit fontScale="85000" lnSpcReduction="10000"/>
          </a:bodyPr>
          <a:lstStyle/>
          <a:p>
            <a:pPr marL="457200" indent="-457200">
              <a:buFont typeface="+mj-lt"/>
              <a:buAutoNum type="arabicPeriod" startAt="7"/>
            </a:pPr>
            <a:r>
              <a:rPr lang="en-US" dirty="0"/>
              <a:t>Mediation support and/or ancillary activities, acceptable to the MC3, with a mediator provider organization (1 point per 2 hours).</a:t>
            </a:r>
          </a:p>
          <a:p>
            <a:pPr marL="914400" lvl="1" indent="-457200">
              <a:buFont typeface="+mj-lt"/>
              <a:buAutoNum type="alphaLcParenR"/>
            </a:pPr>
            <a:r>
              <a:rPr lang="en-US" dirty="0"/>
              <a:t>Maximum of 20 points allowed.</a:t>
            </a:r>
          </a:p>
          <a:p>
            <a:pPr marL="914400" lvl="1" indent="-457200">
              <a:buFont typeface="+mj-lt"/>
              <a:buAutoNum type="alphaLcParenR"/>
            </a:pPr>
            <a:r>
              <a:rPr lang="en-US" dirty="0"/>
              <a:t>Such support roles may include, but are not limited to, mediation observations, case management, case intake or convening, facilitations, conciliations, mentoring, and peer mediation.</a:t>
            </a:r>
          </a:p>
          <a:p>
            <a:pPr marL="914400" lvl="1" indent="-457200">
              <a:buFont typeface="+mj-lt"/>
              <a:buAutoNum type="alphaLcParenR"/>
            </a:pPr>
            <a:r>
              <a:rPr lang="en-US" dirty="0"/>
              <a:t>Candidates intending to qualify for the points available in this category will be required to submit a letter from their supervisor validating each role and experience.</a:t>
            </a:r>
          </a:p>
          <a:p>
            <a:pPr marL="914400" lvl="1" indent="-457200">
              <a:buFont typeface="+mj-lt"/>
              <a:buAutoNum type="alphaLcParenR"/>
            </a:pPr>
            <a:r>
              <a:rPr lang="en-US" dirty="0"/>
              <a:t>Initial certification candidates may use activities from the Performance Component to satisfy this requirement.</a:t>
            </a:r>
          </a:p>
        </p:txBody>
      </p:sp>
    </p:spTree>
    <p:extLst>
      <p:ext uri="{BB962C8B-B14F-4D97-AF65-F5344CB8AC3E}">
        <p14:creationId xmlns:p14="http://schemas.microsoft.com/office/powerpoint/2010/main" val="6381768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B7CCD-D273-EE48-B861-ACC156824FB5}"/>
              </a:ext>
            </a:extLst>
          </p:cNvPr>
          <p:cNvSpPr>
            <a:spLocks noGrp="1"/>
          </p:cNvSpPr>
          <p:nvPr>
            <p:ph type="title"/>
          </p:nvPr>
        </p:nvSpPr>
        <p:spPr/>
        <p:txBody>
          <a:bodyPr/>
          <a:lstStyle/>
          <a:p>
            <a:r>
              <a:rPr lang="en-US" dirty="0"/>
              <a:t>Elements for Qualifications</a:t>
            </a:r>
          </a:p>
        </p:txBody>
      </p:sp>
      <p:sp>
        <p:nvSpPr>
          <p:cNvPr id="3" name="Content Placeholder 2">
            <a:extLst>
              <a:ext uri="{FF2B5EF4-FFF2-40B4-BE49-F238E27FC236}">
                <a16:creationId xmlns:a16="http://schemas.microsoft.com/office/drawing/2014/main" id="{04FE0F97-0F28-3A4F-8ACA-0786A911B58E}"/>
              </a:ext>
            </a:extLst>
          </p:cNvPr>
          <p:cNvSpPr>
            <a:spLocks noGrp="1"/>
          </p:cNvSpPr>
          <p:nvPr>
            <p:ph idx="1"/>
          </p:nvPr>
        </p:nvSpPr>
        <p:spPr/>
        <p:txBody>
          <a:bodyPr/>
          <a:lstStyle/>
          <a:p>
            <a:r>
              <a:rPr lang="en-US" dirty="0"/>
              <a:t>These are the baseline qualifications:</a:t>
            </a:r>
          </a:p>
          <a:p>
            <a:pPr lvl="1"/>
            <a:r>
              <a:rPr lang="en-US" dirty="0"/>
              <a:t>Education</a:t>
            </a:r>
          </a:p>
          <a:p>
            <a:pPr lvl="2"/>
            <a:r>
              <a:rPr lang="en-US" dirty="0"/>
              <a:t>80 hours of mediation training (25 hours from one discrete training program).</a:t>
            </a:r>
          </a:p>
          <a:p>
            <a:pPr lvl="1"/>
            <a:r>
              <a:rPr lang="en-US" dirty="0"/>
              <a:t>Performance</a:t>
            </a:r>
          </a:p>
          <a:p>
            <a:pPr lvl="2"/>
            <a:r>
              <a:rPr lang="en-US" dirty="0"/>
              <a:t>10 cases mediated.</a:t>
            </a:r>
          </a:p>
          <a:p>
            <a:pPr lvl="1"/>
            <a:r>
              <a:rPr lang="en-US" dirty="0"/>
              <a:t>Professional Activity</a:t>
            </a:r>
          </a:p>
          <a:p>
            <a:pPr lvl="2"/>
            <a:r>
              <a:rPr lang="en-US" dirty="0"/>
              <a:t>40 points total from various activities.</a:t>
            </a:r>
          </a:p>
          <a:p>
            <a:pPr lvl="2"/>
            <a:r>
              <a:rPr lang="en-US" dirty="0"/>
              <a:t>20 hours of training, including 3 hours of ethics.</a:t>
            </a:r>
          </a:p>
        </p:txBody>
      </p:sp>
    </p:spTree>
    <p:extLst>
      <p:ext uri="{BB962C8B-B14F-4D97-AF65-F5344CB8AC3E}">
        <p14:creationId xmlns:p14="http://schemas.microsoft.com/office/powerpoint/2010/main" val="6426926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F65EC-2ECB-3F4D-A23D-0449DA7D31BC}"/>
              </a:ext>
            </a:extLst>
          </p:cNvPr>
          <p:cNvSpPr>
            <a:spLocks noGrp="1"/>
          </p:cNvSpPr>
          <p:nvPr>
            <p:ph type="title"/>
          </p:nvPr>
        </p:nvSpPr>
        <p:spPr/>
        <p:txBody>
          <a:bodyPr/>
          <a:lstStyle/>
          <a:p>
            <a:r>
              <a:rPr lang="en-US" dirty="0"/>
              <a:t>Mc3-Certified Mediator Commitments</a:t>
            </a:r>
          </a:p>
        </p:txBody>
      </p:sp>
      <p:sp>
        <p:nvSpPr>
          <p:cNvPr id="3" name="Text Placeholder 2">
            <a:extLst>
              <a:ext uri="{FF2B5EF4-FFF2-40B4-BE49-F238E27FC236}">
                <a16:creationId xmlns:a16="http://schemas.microsoft.com/office/drawing/2014/main" id="{B5DE66DB-ECF0-324B-80B1-6A23A1094548}"/>
              </a:ext>
            </a:extLst>
          </p:cNvPr>
          <p:cNvSpPr>
            <a:spLocks noGrp="1"/>
          </p:cNvSpPr>
          <p:nvPr>
            <p:ph type="body" idx="1"/>
          </p:nvPr>
        </p:nvSpPr>
        <p:spPr/>
        <p:txBody>
          <a:bodyPr/>
          <a:lstStyle/>
          <a:p>
            <a:r>
              <a:rPr lang="en-US" dirty="0"/>
              <a:t>Dr. Jack R. Goetz, Esq.</a:t>
            </a:r>
          </a:p>
        </p:txBody>
      </p:sp>
    </p:spTree>
    <p:extLst>
      <p:ext uri="{BB962C8B-B14F-4D97-AF65-F5344CB8AC3E}">
        <p14:creationId xmlns:p14="http://schemas.microsoft.com/office/powerpoint/2010/main" val="6301161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4BB13-6AA5-AC40-9DB6-A9BB306EDF4C}"/>
              </a:ext>
            </a:extLst>
          </p:cNvPr>
          <p:cNvSpPr>
            <a:spLocks noGrp="1"/>
          </p:cNvSpPr>
          <p:nvPr>
            <p:ph type="title"/>
          </p:nvPr>
        </p:nvSpPr>
        <p:spPr/>
        <p:txBody>
          <a:bodyPr/>
          <a:lstStyle/>
          <a:p>
            <a:r>
              <a:rPr lang="en-US" dirty="0"/>
              <a:t>Commitments</a:t>
            </a:r>
          </a:p>
        </p:txBody>
      </p:sp>
      <p:sp>
        <p:nvSpPr>
          <p:cNvPr id="3" name="Content Placeholder 2">
            <a:extLst>
              <a:ext uri="{FF2B5EF4-FFF2-40B4-BE49-F238E27FC236}">
                <a16:creationId xmlns:a16="http://schemas.microsoft.com/office/drawing/2014/main" id="{FE58EFFE-9BAD-8A4E-B471-F8B0B6AD4613}"/>
              </a:ext>
            </a:extLst>
          </p:cNvPr>
          <p:cNvSpPr>
            <a:spLocks noGrp="1"/>
          </p:cNvSpPr>
          <p:nvPr>
            <p:ph idx="1"/>
          </p:nvPr>
        </p:nvSpPr>
        <p:spPr/>
        <p:txBody>
          <a:bodyPr/>
          <a:lstStyle/>
          <a:p>
            <a:r>
              <a:rPr lang="en-US" dirty="0"/>
              <a:t>Each MC3-Certified Mediator agrees to abide by the policies and procedures that govern certification.</a:t>
            </a:r>
          </a:p>
          <a:p>
            <a:r>
              <a:rPr lang="en-US" dirty="0"/>
              <a:t>Among these commitments, MC3-Certified Mediators agree to include a paragraph in their mediation confidentiality agreements related to the MC3 Grievance Procedure.</a:t>
            </a:r>
          </a:p>
          <a:p>
            <a:pPr lvl="1"/>
            <a:r>
              <a:rPr lang="en-US" dirty="0"/>
              <a:t>An exception is made for DRPA mediations.</a:t>
            </a:r>
          </a:p>
        </p:txBody>
      </p:sp>
    </p:spTree>
    <p:extLst>
      <p:ext uri="{BB962C8B-B14F-4D97-AF65-F5344CB8AC3E}">
        <p14:creationId xmlns:p14="http://schemas.microsoft.com/office/powerpoint/2010/main" val="25887492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1DCA5-38CE-4442-8A04-691664F90E69}"/>
              </a:ext>
            </a:extLst>
          </p:cNvPr>
          <p:cNvSpPr>
            <a:spLocks noGrp="1"/>
          </p:cNvSpPr>
          <p:nvPr>
            <p:ph type="title"/>
          </p:nvPr>
        </p:nvSpPr>
        <p:spPr/>
        <p:txBody>
          <a:bodyPr/>
          <a:lstStyle/>
          <a:p>
            <a:r>
              <a:rPr lang="en-US" dirty="0"/>
              <a:t>The Paragraph</a:t>
            </a:r>
          </a:p>
        </p:txBody>
      </p:sp>
      <p:sp>
        <p:nvSpPr>
          <p:cNvPr id="3" name="Content Placeholder 2">
            <a:extLst>
              <a:ext uri="{FF2B5EF4-FFF2-40B4-BE49-F238E27FC236}">
                <a16:creationId xmlns:a16="http://schemas.microsoft.com/office/drawing/2014/main" id="{872447E4-BC0E-3441-8A6E-83C81C9F689B}"/>
              </a:ext>
            </a:extLst>
          </p:cNvPr>
          <p:cNvSpPr>
            <a:spLocks noGrp="1"/>
          </p:cNvSpPr>
          <p:nvPr>
            <p:ph idx="1"/>
          </p:nvPr>
        </p:nvSpPr>
        <p:spPr/>
        <p:txBody>
          <a:bodyPr>
            <a:normAutofit fontScale="70000" lnSpcReduction="20000"/>
          </a:bodyPr>
          <a:lstStyle/>
          <a:p>
            <a:pPr marL="0" indent="0">
              <a:buNone/>
            </a:pPr>
            <a:r>
              <a:rPr lang="en-US" i="1" dirty="0"/>
              <a:t>As an MC3-Certified Mediator, mediator has agreed to abide by the Model Standards of Conduct for Mediators adopted by the American Arbitration Association, the American Bar Association, and the Association for Conflict Resolution and by the Standards of Conduct for Mediators in Court-Connected Mediation Programs adopted by the California Judicial Council. The Mediation Certification Consortium of California (MC3) has established a confidential Grievance Procedure for addressing any reports that an MC3-Certified Mediator has not appropriately followed applicable standards of conduct. The undersigned participants agree that any communications in the course of this mediation, including any that might otherwise be confidential or protected from disclosure based on mediation confidentiality, may be disclosed in an MC3 Grievance Proceeding, for the limited purpose of asserting, defending, investigating, and resolving a report that an MC3-Certified Mediator did not appropriately follow the applicable standards of conduct.</a:t>
            </a:r>
            <a:endParaRPr lang="en-US" dirty="0"/>
          </a:p>
        </p:txBody>
      </p:sp>
    </p:spTree>
    <p:extLst>
      <p:ext uri="{BB962C8B-B14F-4D97-AF65-F5344CB8AC3E}">
        <p14:creationId xmlns:p14="http://schemas.microsoft.com/office/powerpoint/2010/main" val="2514511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20B60-606F-5444-B0D1-9734DB5EDA92}"/>
              </a:ext>
            </a:extLst>
          </p:cNvPr>
          <p:cNvSpPr>
            <a:spLocks noGrp="1"/>
          </p:cNvSpPr>
          <p:nvPr>
            <p:ph type="title"/>
          </p:nvPr>
        </p:nvSpPr>
        <p:spPr/>
        <p:txBody>
          <a:bodyPr/>
          <a:lstStyle/>
          <a:p>
            <a:r>
              <a:rPr lang="en-US" dirty="0"/>
              <a:t>Why?</a:t>
            </a:r>
          </a:p>
        </p:txBody>
      </p:sp>
      <p:sp>
        <p:nvSpPr>
          <p:cNvPr id="3" name="Content Placeholder 2">
            <a:extLst>
              <a:ext uri="{FF2B5EF4-FFF2-40B4-BE49-F238E27FC236}">
                <a16:creationId xmlns:a16="http://schemas.microsoft.com/office/drawing/2014/main" id="{F35FD71F-E68D-AA4B-94B9-7F41E93D60FA}"/>
              </a:ext>
            </a:extLst>
          </p:cNvPr>
          <p:cNvSpPr>
            <a:spLocks noGrp="1"/>
          </p:cNvSpPr>
          <p:nvPr>
            <p:ph idx="1"/>
          </p:nvPr>
        </p:nvSpPr>
        <p:spPr/>
        <p:txBody>
          <a:bodyPr/>
          <a:lstStyle/>
          <a:p>
            <a:r>
              <a:rPr lang="en-US" dirty="0"/>
              <a:t>The MC3 Grievance Procedure enhances the credibility of the MC3-Certified Mediator designation.</a:t>
            </a:r>
          </a:p>
          <a:p>
            <a:r>
              <a:rPr lang="en-US" dirty="0"/>
              <a:t>It helps fulfill the expectations of those who rely on MC3 Certification when selecting a mediator.</a:t>
            </a:r>
          </a:p>
          <a:p>
            <a:r>
              <a:rPr lang="en-US" dirty="0"/>
              <a:t> It is an important way to help professionalize mediation.</a:t>
            </a:r>
          </a:p>
        </p:txBody>
      </p:sp>
    </p:spTree>
    <p:extLst>
      <p:ext uri="{BB962C8B-B14F-4D97-AF65-F5344CB8AC3E}">
        <p14:creationId xmlns:p14="http://schemas.microsoft.com/office/powerpoint/2010/main" val="28496884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377F9-CC12-8C4E-8A86-88C583F73A7E}"/>
              </a:ext>
            </a:extLst>
          </p:cNvPr>
          <p:cNvSpPr>
            <a:spLocks noGrp="1"/>
          </p:cNvSpPr>
          <p:nvPr>
            <p:ph type="title"/>
          </p:nvPr>
        </p:nvSpPr>
        <p:spPr>
          <a:xfrm>
            <a:off x="831850" y="1709738"/>
            <a:ext cx="6195251" cy="2852737"/>
          </a:xfrm>
        </p:spPr>
        <p:txBody>
          <a:bodyPr/>
          <a:lstStyle/>
          <a:p>
            <a:r>
              <a:rPr lang="en-US" dirty="0"/>
              <a:t>MC3 Certification Mark</a:t>
            </a:r>
          </a:p>
        </p:txBody>
      </p:sp>
      <p:sp>
        <p:nvSpPr>
          <p:cNvPr id="3" name="Text Placeholder 2">
            <a:extLst>
              <a:ext uri="{FF2B5EF4-FFF2-40B4-BE49-F238E27FC236}">
                <a16:creationId xmlns:a16="http://schemas.microsoft.com/office/drawing/2014/main" id="{BC354B57-282C-5044-B18C-CA3905342DEE}"/>
              </a:ext>
            </a:extLst>
          </p:cNvPr>
          <p:cNvSpPr>
            <a:spLocks noGrp="1"/>
          </p:cNvSpPr>
          <p:nvPr>
            <p:ph type="body" idx="1"/>
          </p:nvPr>
        </p:nvSpPr>
        <p:spPr>
          <a:xfrm>
            <a:off x="831850" y="4589463"/>
            <a:ext cx="10515600" cy="1500187"/>
          </a:xfrm>
        </p:spPr>
        <p:txBody>
          <a:bodyPr/>
          <a:lstStyle/>
          <a:p>
            <a:r>
              <a:rPr lang="en-US" dirty="0"/>
              <a:t>Victoria Gray</a:t>
            </a:r>
          </a:p>
        </p:txBody>
      </p:sp>
      <p:pic>
        <p:nvPicPr>
          <p:cNvPr id="5" name="Picture 4">
            <a:extLst>
              <a:ext uri="{FF2B5EF4-FFF2-40B4-BE49-F238E27FC236}">
                <a16:creationId xmlns:a16="http://schemas.microsoft.com/office/drawing/2014/main" id="{F09BD4CA-7269-BE49-80F6-40E82F430560}"/>
              </a:ext>
            </a:extLst>
          </p:cNvPr>
          <p:cNvPicPr>
            <a:picLocks noChangeAspect="1"/>
          </p:cNvPicPr>
          <p:nvPr/>
        </p:nvPicPr>
        <p:blipFill>
          <a:blip r:embed="rId2"/>
          <a:stretch>
            <a:fillRect/>
          </a:stretch>
        </p:blipFill>
        <p:spPr>
          <a:xfrm>
            <a:off x="6976997" y="1781827"/>
            <a:ext cx="2943617" cy="2943617"/>
          </a:xfrm>
          <a:prstGeom prst="rect">
            <a:avLst/>
          </a:prstGeom>
        </p:spPr>
      </p:pic>
    </p:spTree>
    <p:extLst>
      <p:ext uri="{BB962C8B-B14F-4D97-AF65-F5344CB8AC3E}">
        <p14:creationId xmlns:p14="http://schemas.microsoft.com/office/powerpoint/2010/main" val="10028536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7A96C-7E54-3C4D-A01D-ACCCAD9882F7}"/>
              </a:ext>
            </a:extLst>
          </p:cNvPr>
          <p:cNvSpPr>
            <a:spLocks noGrp="1"/>
          </p:cNvSpPr>
          <p:nvPr>
            <p:ph type="title"/>
          </p:nvPr>
        </p:nvSpPr>
        <p:spPr/>
        <p:txBody>
          <a:bodyPr/>
          <a:lstStyle/>
          <a:p>
            <a:r>
              <a:rPr lang="en-US" dirty="0"/>
              <a:t>Powerful Marketing tool</a:t>
            </a:r>
          </a:p>
        </p:txBody>
      </p:sp>
      <p:sp>
        <p:nvSpPr>
          <p:cNvPr id="3" name="Content Placeholder 2">
            <a:extLst>
              <a:ext uri="{FF2B5EF4-FFF2-40B4-BE49-F238E27FC236}">
                <a16:creationId xmlns:a16="http://schemas.microsoft.com/office/drawing/2014/main" id="{2BCE1730-4A87-524A-8F1D-5F9196CCA1FC}"/>
              </a:ext>
            </a:extLst>
          </p:cNvPr>
          <p:cNvSpPr>
            <a:spLocks noGrp="1"/>
          </p:cNvSpPr>
          <p:nvPr>
            <p:ph idx="1"/>
          </p:nvPr>
        </p:nvSpPr>
        <p:spPr/>
        <p:txBody>
          <a:bodyPr>
            <a:normAutofit fontScale="92500"/>
          </a:bodyPr>
          <a:lstStyle/>
          <a:p>
            <a:r>
              <a:rPr lang="en-US" dirty="0"/>
              <a:t>Helps increase acceptance of your mediation services. </a:t>
            </a:r>
          </a:p>
          <a:p>
            <a:pPr lvl="1"/>
            <a:r>
              <a:rPr lang="en-US" dirty="0"/>
              <a:t>Your clients and potential clients will be more inclined to trust literature, advertising, and promotional materials that bear the MC3 Certification Mark. </a:t>
            </a:r>
          </a:p>
          <a:p>
            <a:r>
              <a:rPr lang="en-US" dirty="0"/>
              <a:t>Helps build confidence and trust in your mediation services. </a:t>
            </a:r>
          </a:p>
          <a:p>
            <a:pPr lvl="1"/>
            <a:r>
              <a:rPr lang="en-US" dirty="0"/>
              <a:t>When your clients see the MC3 Certification Mark on your business card or in an advertisement, they will know that you have been evaluated by an unbiased third-party organization and have successfully met the requirements of the gold standard for mediator certification. </a:t>
            </a:r>
          </a:p>
        </p:txBody>
      </p:sp>
    </p:spTree>
    <p:extLst>
      <p:ext uri="{BB962C8B-B14F-4D97-AF65-F5344CB8AC3E}">
        <p14:creationId xmlns:p14="http://schemas.microsoft.com/office/powerpoint/2010/main" val="34885966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7A96C-7E54-3C4D-A01D-ACCCAD9882F7}"/>
              </a:ext>
            </a:extLst>
          </p:cNvPr>
          <p:cNvSpPr>
            <a:spLocks noGrp="1"/>
          </p:cNvSpPr>
          <p:nvPr>
            <p:ph type="title"/>
          </p:nvPr>
        </p:nvSpPr>
        <p:spPr/>
        <p:txBody>
          <a:bodyPr/>
          <a:lstStyle/>
          <a:p>
            <a:r>
              <a:rPr lang="en-US" dirty="0"/>
              <a:t>Powerful Marketing tool</a:t>
            </a:r>
          </a:p>
        </p:txBody>
      </p:sp>
      <p:sp>
        <p:nvSpPr>
          <p:cNvPr id="3" name="Content Placeholder 2">
            <a:extLst>
              <a:ext uri="{FF2B5EF4-FFF2-40B4-BE49-F238E27FC236}">
                <a16:creationId xmlns:a16="http://schemas.microsoft.com/office/drawing/2014/main" id="{2BCE1730-4A87-524A-8F1D-5F9196CCA1FC}"/>
              </a:ext>
            </a:extLst>
          </p:cNvPr>
          <p:cNvSpPr>
            <a:spLocks noGrp="1"/>
          </p:cNvSpPr>
          <p:nvPr>
            <p:ph idx="1"/>
          </p:nvPr>
        </p:nvSpPr>
        <p:spPr/>
        <p:txBody>
          <a:bodyPr>
            <a:normAutofit lnSpcReduction="10000"/>
          </a:bodyPr>
          <a:lstStyle/>
          <a:p>
            <a:r>
              <a:rPr lang="en-US" dirty="0"/>
              <a:t>Helps entry into new areas. </a:t>
            </a:r>
          </a:p>
          <a:p>
            <a:pPr lvl="1"/>
            <a:r>
              <a:rPr lang="en-US" dirty="0"/>
              <a:t>Whether it is a new industry segment or a new market, using the MC3 Certification Mark on your advertising and promotional materials will help make it easier to reach new clients. </a:t>
            </a:r>
          </a:p>
          <a:p>
            <a:r>
              <a:rPr lang="en-US" dirty="0"/>
              <a:t>Provides a fast communication tool.</a:t>
            </a:r>
          </a:p>
          <a:p>
            <a:pPr lvl="1"/>
            <a:r>
              <a:rPr lang="en-US" dirty="0"/>
              <a:t>The challenge for any mediator is to communicate her or his reliability and expertise quickly and effectively. The MC3 Certification Mark is one tool that does this quickly—it is a small mark with a giant message.</a:t>
            </a:r>
          </a:p>
        </p:txBody>
      </p:sp>
    </p:spTree>
    <p:extLst>
      <p:ext uri="{BB962C8B-B14F-4D97-AF65-F5344CB8AC3E}">
        <p14:creationId xmlns:p14="http://schemas.microsoft.com/office/powerpoint/2010/main" val="31417140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7A96C-7E54-3C4D-A01D-ACCCAD9882F7}"/>
              </a:ext>
            </a:extLst>
          </p:cNvPr>
          <p:cNvSpPr>
            <a:spLocks noGrp="1"/>
          </p:cNvSpPr>
          <p:nvPr>
            <p:ph type="title"/>
          </p:nvPr>
        </p:nvSpPr>
        <p:spPr/>
        <p:txBody>
          <a:bodyPr/>
          <a:lstStyle/>
          <a:p>
            <a:r>
              <a:rPr lang="en-US" dirty="0"/>
              <a:t>Powerful Marketing tool</a:t>
            </a:r>
          </a:p>
        </p:txBody>
      </p:sp>
      <p:sp>
        <p:nvSpPr>
          <p:cNvPr id="3" name="Content Placeholder 2">
            <a:extLst>
              <a:ext uri="{FF2B5EF4-FFF2-40B4-BE49-F238E27FC236}">
                <a16:creationId xmlns:a16="http://schemas.microsoft.com/office/drawing/2014/main" id="{2BCE1730-4A87-524A-8F1D-5F9196CCA1FC}"/>
              </a:ext>
            </a:extLst>
          </p:cNvPr>
          <p:cNvSpPr>
            <a:spLocks noGrp="1"/>
          </p:cNvSpPr>
          <p:nvPr>
            <p:ph idx="1"/>
          </p:nvPr>
        </p:nvSpPr>
        <p:spPr/>
        <p:txBody>
          <a:bodyPr>
            <a:normAutofit/>
          </a:bodyPr>
          <a:lstStyle/>
          <a:p>
            <a:r>
              <a:rPr lang="en-US" dirty="0"/>
              <a:t>Helps reduce marketing costs.</a:t>
            </a:r>
          </a:p>
          <a:p>
            <a:pPr lvl="1"/>
            <a:r>
              <a:rPr lang="en-US" dirty="0"/>
              <a:t>Credibility and confidence come faster with the MC3 Certification Mark, helping to reduce your marketing expenses. </a:t>
            </a:r>
          </a:p>
          <a:p>
            <a:r>
              <a:rPr lang="en-US" dirty="0"/>
              <a:t>Helps increase profitability.</a:t>
            </a:r>
          </a:p>
          <a:p>
            <a:pPr lvl="1"/>
            <a:r>
              <a:rPr lang="en-US" dirty="0"/>
              <a:t>The MC3 Certification Mark will help attract clients that want to use your services to mediate. But to obtain the maximum benefit, you should consistently use the MC3 Certification Mark to promote your services.</a:t>
            </a:r>
          </a:p>
        </p:txBody>
      </p:sp>
    </p:spTree>
    <p:extLst>
      <p:ext uri="{BB962C8B-B14F-4D97-AF65-F5344CB8AC3E}">
        <p14:creationId xmlns:p14="http://schemas.microsoft.com/office/powerpoint/2010/main" val="2497244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57FCA-76D6-3C4D-8323-B4341F15DBBE}"/>
              </a:ext>
            </a:extLst>
          </p:cNvPr>
          <p:cNvSpPr>
            <a:spLocks noGrp="1"/>
          </p:cNvSpPr>
          <p:nvPr>
            <p:ph type="title"/>
          </p:nvPr>
        </p:nvSpPr>
        <p:spPr/>
        <p:txBody>
          <a:bodyPr/>
          <a:lstStyle/>
          <a:p>
            <a:r>
              <a:rPr lang="en-US" dirty="0"/>
              <a:t>Issues Many of Us Experience</a:t>
            </a:r>
          </a:p>
        </p:txBody>
      </p:sp>
      <p:sp>
        <p:nvSpPr>
          <p:cNvPr id="4" name="Content Placeholder 3">
            <a:extLst>
              <a:ext uri="{FF2B5EF4-FFF2-40B4-BE49-F238E27FC236}">
                <a16:creationId xmlns:a16="http://schemas.microsoft.com/office/drawing/2014/main" id="{50E247A0-5A27-8A4A-8487-9B55AB236F23}"/>
              </a:ext>
            </a:extLst>
          </p:cNvPr>
          <p:cNvSpPr>
            <a:spLocks noGrp="1"/>
          </p:cNvSpPr>
          <p:nvPr>
            <p:ph idx="1"/>
          </p:nvPr>
        </p:nvSpPr>
        <p:spPr/>
        <p:txBody>
          <a:bodyPr>
            <a:normAutofit fontScale="92500" lnSpcReduction="10000"/>
          </a:bodyPr>
          <a:lstStyle/>
          <a:p>
            <a:r>
              <a:rPr lang="en-US" dirty="0"/>
              <a:t>Common comments heard as SCMA President:</a:t>
            </a:r>
          </a:p>
          <a:p>
            <a:pPr lvl="1"/>
            <a:r>
              <a:rPr lang="en-US" dirty="0"/>
              <a:t>We do not get the respect we deserve as mediators. I deserve as much respect as for my work as counsel as I am just as professional.</a:t>
            </a:r>
          </a:p>
          <a:p>
            <a:pPr lvl="1"/>
            <a:r>
              <a:rPr lang="en-US" dirty="0"/>
              <a:t>I am tired of everyone expecting us to give our services away for free.</a:t>
            </a:r>
          </a:p>
          <a:p>
            <a:r>
              <a:rPr lang="en-US" dirty="0"/>
              <a:t>Are these connected?</a:t>
            </a:r>
          </a:p>
          <a:p>
            <a:r>
              <a:rPr lang="en-US" dirty="0"/>
              <a:t>Common experience in small claims court and elsewhere:</a:t>
            </a:r>
          </a:p>
          <a:p>
            <a:pPr lvl="1"/>
            <a:r>
              <a:rPr lang="en-US" dirty="0"/>
              <a:t>Disputants cannot generally describe what a mediator does without being supplied an explanation. Yet, they can often describe what an accountant, attorney, nurse, or teacher does. Are these connected?</a:t>
            </a:r>
          </a:p>
        </p:txBody>
      </p:sp>
    </p:spTree>
    <p:extLst>
      <p:ext uri="{BB962C8B-B14F-4D97-AF65-F5344CB8AC3E}">
        <p14:creationId xmlns:p14="http://schemas.microsoft.com/office/powerpoint/2010/main" val="11474634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0D0C9-86A9-904F-869F-929FA9C73427}"/>
              </a:ext>
            </a:extLst>
          </p:cNvPr>
          <p:cNvSpPr>
            <a:spLocks noGrp="1"/>
          </p:cNvSpPr>
          <p:nvPr>
            <p:ph type="title"/>
          </p:nvPr>
        </p:nvSpPr>
        <p:spPr/>
        <p:txBody>
          <a:bodyPr/>
          <a:lstStyle/>
          <a:p>
            <a:r>
              <a:rPr lang="en-US" dirty="0"/>
              <a:t>Where to use the MC3 Certification mark</a:t>
            </a:r>
          </a:p>
        </p:txBody>
      </p:sp>
      <p:sp>
        <p:nvSpPr>
          <p:cNvPr id="3" name="Content Placeholder 2">
            <a:extLst>
              <a:ext uri="{FF2B5EF4-FFF2-40B4-BE49-F238E27FC236}">
                <a16:creationId xmlns:a16="http://schemas.microsoft.com/office/drawing/2014/main" id="{1888B168-2189-3143-A82C-79813591E4DB}"/>
              </a:ext>
            </a:extLst>
          </p:cNvPr>
          <p:cNvSpPr>
            <a:spLocks noGrp="1"/>
          </p:cNvSpPr>
          <p:nvPr>
            <p:ph idx="1"/>
          </p:nvPr>
        </p:nvSpPr>
        <p:spPr/>
        <p:txBody>
          <a:bodyPr numCol="2">
            <a:normAutofit/>
          </a:bodyPr>
          <a:lstStyle/>
          <a:p>
            <a:r>
              <a:rPr lang="en-US" dirty="0"/>
              <a:t>Business cards.</a:t>
            </a:r>
          </a:p>
          <a:p>
            <a:r>
              <a:rPr lang="en-US" dirty="0"/>
              <a:t>Literature.</a:t>
            </a:r>
          </a:p>
          <a:p>
            <a:r>
              <a:rPr lang="en-US" dirty="0"/>
              <a:t>Websites.</a:t>
            </a:r>
          </a:p>
          <a:p>
            <a:r>
              <a:rPr lang="en-US" dirty="0"/>
              <a:t>Brochures.</a:t>
            </a:r>
          </a:p>
          <a:p>
            <a:r>
              <a:rPr lang="en-US" dirty="0"/>
              <a:t>Promotional Materials.</a:t>
            </a:r>
          </a:p>
          <a:p>
            <a:r>
              <a:rPr lang="en-US" dirty="0"/>
              <a:t>Mediation agreements.</a:t>
            </a:r>
          </a:p>
          <a:p>
            <a:r>
              <a:rPr lang="en-US" dirty="0"/>
              <a:t>Confidentiality agreements.</a:t>
            </a:r>
          </a:p>
          <a:p>
            <a:r>
              <a:rPr lang="en-US" dirty="0"/>
              <a:t>Catalogs.</a:t>
            </a:r>
          </a:p>
          <a:p>
            <a:r>
              <a:rPr lang="en-US" dirty="0"/>
              <a:t>Advertising.</a:t>
            </a:r>
          </a:p>
        </p:txBody>
      </p:sp>
    </p:spTree>
    <p:extLst>
      <p:ext uri="{BB962C8B-B14F-4D97-AF65-F5344CB8AC3E}">
        <p14:creationId xmlns:p14="http://schemas.microsoft.com/office/powerpoint/2010/main" val="28488255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88D16-8483-D441-9D30-60D7F2B4B401}"/>
              </a:ext>
            </a:extLst>
          </p:cNvPr>
          <p:cNvSpPr>
            <a:spLocks noGrp="1"/>
          </p:cNvSpPr>
          <p:nvPr>
            <p:ph type="title"/>
          </p:nvPr>
        </p:nvSpPr>
        <p:spPr/>
        <p:txBody>
          <a:bodyPr/>
          <a:lstStyle/>
          <a:p>
            <a:r>
              <a:rPr lang="en-US" dirty="0"/>
              <a:t>Guidelines</a:t>
            </a:r>
          </a:p>
        </p:txBody>
      </p:sp>
      <p:sp>
        <p:nvSpPr>
          <p:cNvPr id="3" name="Content Placeholder 2">
            <a:extLst>
              <a:ext uri="{FF2B5EF4-FFF2-40B4-BE49-F238E27FC236}">
                <a16:creationId xmlns:a16="http://schemas.microsoft.com/office/drawing/2014/main" id="{E22122C7-3F1F-9B43-BEA1-FFBF00A3BE0C}"/>
              </a:ext>
            </a:extLst>
          </p:cNvPr>
          <p:cNvSpPr>
            <a:spLocks noGrp="1"/>
          </p:cNvSpPr>
          <p:nvPr>
            <p:ph idx="1"/>
          </p:nvPr>
        </p:nvSpPr>
        <p:spPr/>
        <p:txBody>
          <a:bodyPr/>
          <a:lstStyle/>
          <a:p>
            <a:endParaRPr lang="en-US" dirty="0"/>
          </a:p>
          <a:p>
            <a:r>
              <a:rPr lang="en-US" dirty="0"/>
              <a:t>The MC3 Certification Mark is property of MC3 and may only be used by an MC3-Certified Mediator while that mediator is in good standing. </a:t>
            </a:r>
          </a:p>
          <a:p>
            <a:r>
              <a:rPr lang="en-US" dirty="0"/>
              <a:t>Certain rules apply when using the mark. These rules help protect the value of the mark for all MC3-Certified Mediators.</a:t>
            </a:r>
          </a:p>
        </p:txBody>
      </p:sp>
    </p:spTree>
    <p:extLst>
      <p:ext uri="{BB962C8B-B14F-4D97-AF65-F5344CB8AC3E}">
        <p14:creationId xmlns:p14="http://schemas.microsoft.com/office/powerpoint/2010/main" val="4066295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00EC6-5A7F-8942-91EA-D1A3F8CA400D}"/>
              </a:ext>
            </a:extLst>
          </p:cNvPr>
          <p:cNvSpPr>
            <a:spLocks noGrp="1"/>
          </p:cNvSpPr>
          <p:nvPr>
            <p:ph type="title"/>
          </p:nvPr>
        </p:nvSpPr>
        <p:spPr/>
        <p:txBody>
          <a:bodyPr/>
          <a:lstStyle/>
          <a:p>
            <a:r>
              <a:rPr lang="en-US" dirty="0"/>
              <a:t>Rule 1</a:t>
            </a:r>
          </a:p>
        </p:txBody>
      </p:sp>
      <p:sp>
        <p:nvSpPr>
          <p:cNvPr id="3" name="Content Placeholder 2">
            <a:extLst>
              <a:ext uri="{FF2B5EF4-FFF2-40B4-BE49-F238E27FC236}">
                <a16:creationId xmlns:a16="http://schemas.microsoft.com/office/drawing/2014/main" id="{37FF753D-78C3-A648-9558-6C9C35F9A7C2}"/>
              </a:ext>
            </a:extLst>
          </p:cNvPr>
          <p:cNvSpPr>
            <a:spLocks noGrp="1"/>
          </p:cNvSpPr>
          <p:nvPr>
            <p:ph idx="1"/>
          </p:nvPr>
        </p:nvSpPr>
        <p:spPr>
          <a:xfrm>
            <a:off x="838200" y="1825625"/>
            <a:ext cx="9836426" cy="2746392"/>
          </a:xfrm>
        </p:spPr>
        <p:txBody>
          <a:bodyPr>
            <a:normAutofit fontScale="92500" lnSpcReduction="10000"/>
          </a:bodyPr>
          <a:lstStyle/>
          <a:p>
            <a:r>
              <a:rPr lang="en-US" dirty="0"/>
              <a:t>The MC3 Certification Mark must be displayed only in association with the certified mediator.</a:t>
            </a:r>
          </a:p>
          <a:p>
            <a:pPr lvl="1"/>
            <a:r>
              <a:rPr lang="en-US" dirty="0"/>
              <a:t>The mark must not be used in a way that suggests that a firm, uncertified mediators, or others are MC3 certified.</a:t>
            </a:r>
          </a:p>
          <a:p>
            <a:pPr lvl="1"/>
            <a:r>
              <a:rPr lang="en-US" dirty="0"/>
              <a:t>To avoid ambiguity, the MC3 Certification Mark must be used in close proximity to the name of the MC3-Certified Mediator.</a:t>
            </a:r>
          </a:p>
        </p:txBody>
      </p:sp>
      <p:pic>
        <p:nvPicPr>
          <p:cNvPr id="7" name="Picture 6">
            <a:extLst>
              <a:ext uri="{FF2B5EF4-FFF2-40B4-BE49-F238E27FC236}">
                <a16:creationId xmlns:a16="http://schemas.microsoft.com/office/drawing/2014/main" id="{51EC7BE3-6DBC-4149-B832-FA75AB735639}"/>
              </a:ext>
            </a:extLst>
          </p:cNvPr>
          <p:cNvPicPr>
            <a:picLocks noChangeAspect="1"/>
          </p:cNvPicPr>
          <p:nvPr/>
        </p:nvPicPr>
        <p:blipFill>
          <a:blip r:embed="rId2"/>
          <a:stretch>
            <a:fillRect/>
          </a:stretch>
        </p:blipFill>
        <p:spPr>
          <a:xfrm>
            <a:off x="2805025" y="4479855"/>
            <a:ext cx="5054600" cy="2133600"/>
          </a:xfrm>
          <a:prstGeom prst="rect">
            <a:avLst/>
          </a:prstGeom>
        </p:spPr>
      </p:pic>
    </p:spTree>
    <p:extLst>
      <p:ext uri="{BB962C8B-B14F-4D97-AF65-F5344CB8AC3E}">
        <p14:creationId xmlns:p14="http://schemas.microsoft.com/office/powerpoint/2010/main" val="273540444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CFB17-3468-B342-9143-A31B7805695C}"/>
              </a:ext>
            </a:extLst>
          </p:cNvPr>
          <p:cNvSpPr>
            <a:spLocks noGrp="1"/>
          </p:cNvSpPr>
          <p:nvPr>
            <p:ph type="title"/>
          </p:nvPr>
        </p:nvSpPr>
        <p:spPr/>
        <p:txBody>
          <a:bodyPr/>
          <a:lstStyle/>
          <a:p>
            <a:r>
              <a:rPr lang="en-US" dirty="0"/>
              <a:t>Rule 2</a:t>
            </a:r>
          </a:p>
        </p:txBody>
      </p:sp>
      <p:sp>
        <p:nvSpPr>
          <p:cNvPr id="3" name="Content Placeholder 2">
            <a:extLst>
              <a:ext uri="{FF2B5EF4-FFF2-40B4-BE49-F238E27FC236}">
                <a16:creationId xmlns:a16="http://schemas.microsoft.com/office/drawing/2014/main" id="{1F99EAE3-9458-1343-A888-C001ACE7E1AF}"/>
              </a:ext>
            </a:extLst>
          </p:cNvPr>
          <p:cNvSpPr>
            <a:spLocks noGrp="1"/>
          </p:cNvSpPr>
          <p:nvPr>
            <p:ph idx="1"/>
          </p:nvPr>
        </p:nvSpPr>
        <p:spPr/>
        <p:txBody>
          <a:bodyPr/>
          <a:lstStyle/>
          <a:p>
            <a:r>
              <a:rPr lang="en-US" dirty="0"/>
              <a:t>The MC3 Certification Mark must be displayed in its entirety to protect the visual integrity of the mark.</a:t>
            </a:r>
          </a:p>
          <a:p>
            <a:pPr lvl="1"/>
            <a:r>
              <a:rPr lang="en-US" dirty="0"/>
              <a:t>The MC3 Certification Mark should not be altered in any manner.</a:t>
            </a:r>
          </a:p>
          <a:p>
            <a:pPr lvl="1"/>
            <a:r>
              <a:rPr lang="en-US" dirty="0"/>
              <a:t>Individual elements of the mark should not be removed.</a:t>
            </a:r>
          </a:p>
        </p:txBody>
      </p:sp>
      <p:pic>
        <p:nvPicPr>
          <p:cNvPr id="5" name="Picture 4">
            <a:extLst>
              <a:ext uri="{FF2B5EF4-FFF2-40B4-BE49-F238E27FC236}">
                <a16:creationId xmlns:a16="http://schemas.microsoft.com/office/drawing/2014/main" id="{A7326349-D310-7D4B-A5AC-01B73C3E9D3C}"/>
              </a:ext>
            </a:extLst>
          </p:cNvPr>
          <p:cNvPicPr>
            <a:picLocks noChangeAspect="1"/>
          </p:cNvPicPr>
          <p:nvPr/>
        </p:nvPicPr>
        <p:blipFill>
          <a:blip r:embed="rId2"/>
          <a:stretch>
            <a:fillRect/>
          </a:stretch>
        </p:blipFill>
        <p:spPr>
          <a:xfrm>
            <a:off x="2159977" y="4149655"/>
            <a:ext cx="6324600" cy="2463800"/>
          </a:xfrm>
          <a:prstGeom prst="rect">
            <a:avLst/>
          </a:prstGeom>
        </p:spPr>
      </p:pic>
    </p:spTree>
    <p:extLst>
      <p:ext uri="{BB962C8B-B14F-4D97-AF65-F5344CB8AC3E}">
        <p14:creationId xmlns:p14="http://schemas.microsoft.com/office/powerpoint/2010/main" val="226354860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2E12F-C902-A44C-8C97-186467D90027}"/>
              </a:ext>
            </a:extLst>
          </p:cNvPr>
          <p:cNvSpPr>
            <a:spLocks noGrp="1"/>
          </p:cNvSpPr>
          <p:nvPr>
            <p:ph type="title"/>
          </p:nvPr>
        </p:nvSpPr>
        <p:spPr/>
        <p:txBody>
          <a:bodyPr/>
          <a:lstStyle/>
          <a:p>
            <a:r>
              <a:rPr lang="en-US" dirty="0"/>
              <a:t>Rule 3</a:t>
            </a:r>
          </a:p>
        </p:txBody>
      </p:sp>
      <p:sp>
        <p:nvSpPr>
          <p:cNvPr id="3" name="Content Placeholder 2">
            <a:extLst>
              <a:ext uri="{FF2B5EF4-FFF2-40B4-BE49-F238E27FC236}">
                <a16:creationId xmlns:a16="http://schemas.microsoft.com/office/drawing/2014/main" id="{98748629-36B2-F94B-B677-0B597C36D067}"/>
              </a:ext>
            </a:extLst>
          </p:cNvPr>
          <p:cNvSpPr>
            <a:spLocks noGrp="1"/>
          </p:cNvSpPr>
          <p:nvPr>
            <p:ph idx="1"/>
          </p:nvPr>
        </p:nvSpPr>
        <p:spPr/>
        <p:txBody>
          <a:bodyPr/>
          <a:lstStyle/>
          <a:p>
            <a:r>
              <a:rPr lang="en-US" dirty="0"/>
              <a:t>All copies of the mark must be made from original artwork provided by MC3.</a:t>
            </a:r>
          </a:p>
          <a:p>
            <a:pPr lvl="1"/>
            <a:r>
              <a:rPr lang="en-US" dirty="0"/>
              <a:t>The MC3 Certification Mark must not be altered, modified, or recreated.</a:t>
            </a:r>
          </a:p>
        </p:txBody>
      </p:sp>
      <p:pic>
        <p:nvPicPr>
          <p:cNvPr id="5" name="Picture 4">
            <a:extLst>
              <a:ext uri="{FF2B5EF4-FFF2-40B4-BE49-F238E27FC236}">
                <a16:creationId xmlns:a16="http://schemas.microsoft.com/office/drawing/2014/main" id="{ACF4C667-B0F9-E948-B2F1-86B5C2E593E1}"/>
              </a:ext>
            </a:extLst>
          </p:cNvPr>
          <p:cNvPicPr>
            <a:picLocks noChangeAspect="1"/>
          </p:cNvPicPr>
          <p:nvPr/>
        </p:nvPicPr>
        <p:blipFill>
          <a:blip r:embed="rId2"/>
          <a:stretch>
            <a:fillRect/>
          </a:stretch>
        </p:blipFill>
        <p:spPr>
          <a:xfrm>
            <a:off x="2068495" y="4001294"/>
            <a:ext cx="6286500" cy="2514600"/>
          </a:xfrm>
          <a:prstGeom prst="rect">
            <a:avLst/>
          </a:prstGeom>
        </p:spPr>
      </p:pic>
    </p:spTree>
    <p:extLst>
      <p:ext uri="{BB962C8B-B14F-4D97-AF65-F5344CB8AC3E}">
        <p14:creationId xmlns:p14="http://schemas.microsoft.com/office/powerpoint/2010/main" val="3969354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F0A84-F165-8545-BE0C-F9B01D2E0A6E}"/>
              </a:ext>
            </a:extLst>
          </p:cNvPr>
          <p:cNvSpPr>
            <a:spLocks noGrp="1"/>
          </p:cNvSpPr>
          <p:nvPr>
            <p:ph type="title"/>
          </p:nvPr>
        </p:nvSpPr>
        <p:spPr/>
        <p:txBody>
          <a:bodyPr/>
          <a:lstStyle/>
          <a:p>
            <a:r>
              <a:rPr lang="en-US" dirty="0"/>
              <a:t>Rule 4</a:t>
            </a:r>
          </a:p>
        </p:txBody>
      </p:sp>
      <p:sp>
        <p:nvSpPr>
          <p:cNvPr id="3" name="Content Placeholder 2">
            <a:extLst>
              <a:ext uri="{FF2B5EF4-FFF2-40B4-BE49-F238E27FC236}">
                <a16:creationId xmlns:a16="http://schemas.microsoft.com/office/drawing/2014/main" id="{282DD692-5D4B-9F43-ABE6-6C2ECB8AE361}"/>
              </a:ext>
            </a:extLst>
          </p:cNvPr>
          <p:cNvSpPr>
            <a:spLocks noGrp="1"/>
          </p:cNvSpPr>
          <p:nvPr>
            <p:ph idx="1"/>
          </p:nvPr>
        </p:nvSpPr>
        <p:spPr/>
        <p:txBody>
          <a:bodyPr/>
          <a:lstStyle/>
          <a:p>
            <a:r>
              <a:rPr lang="en-US" dirty="0"/>
              <a:t>Where possible, use MC3’s certification mark notice:</a:t>
            </a:r>
          </a:p>
          <a:p>
            <a:pPr marL="457200" lvl="1" indent="0">
              <a:buNone/>
            </a:pPr>
            <a:r>
              <a:rPr lang="en-US" i="1" dirty="0"/>
              <a:t>The Mediator Certification Consortium of California (MC3) is the owner of the MC3 Certification Mark. Authorized use of the MC3 Certification Mark signifies that the mediator has met the requirements for MC3 Certification and remains in good standing with MC3.</a:t>
            </a:r>
          </a:p>
        </p:txBody>
      </p:sp>
    </p:spTree>
    <p:extLst>
      <p:ext uri="{BB962C8B-B14F-4D97-AF65-F5344CB8AC3E}">
        <p14:creationId xmlns:p14="http://schemas.microsoft.com/office/powerpoint/2010/main" val="31081178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43901-687D-354B-83B2-E37FA1071927}"/>
              </a:ext>
            </a:extLst>
          </p:cNvPr>
          <p:cNvSpPr>
            <a:spLocks noGrp="1"/>
          </p:cNvSpPr>
          <p:nvPr>
            <p:ph type="title"/>
          </p:nvPr>
        </p:nvSpPr>
        <p:spPr/>
        <p:txBody>
          <a:bodyPr/>
          <a:lstStyle/>
          <a:p>
            <a:r>
              <a:rPr lang="en-US" dirty="0"/>
              <a:t>Rule 5</a:t>
            </a:r>
          </a:p>
        </p:txBody>
      </p:sp>
      <p:sp>
        <p:nvSpPr>
          <p:cNvPr id="3" name="Content Placeholder 2">
            <a:extLst>
              <a:ext uri="{FF2B5EF4-FFF2-40B4-BE49-F238E27FC236}">
                <a16:creationId xmlns:a16="http://schemas.microsoft.com/office/drawing/2014/main" id="{E0963619-5E18-DC44-A461-9FB370FE9753}"/>
              </a:ext>
            </a:extLst>
          </p:cNvPr>
          <p:cNvSpPr>
            <a:spLocks noGrp="1"/>
          </p:cNvSpPr>
          <p:nvPr>
            <p:ph idx="1"/>
          </p:nvPr>
        </p:nvSpPr>
        <p:spPr/>
        <p:txBody>
          <a:bodyPr/>
          <a:lstStyle/>
          <a:p>
            <a:r>
              <a:rPr lang="en-US" dirty="0"/>
              <a:t>The MC3 Certification Mark must not be used in a disparaging manner.</a:t>
            </a:r>
          </a:p>
          <a:p>
            <a:pPr lvl="1"/>
            <a:r>
              <a:rPr lang="en-US" dirty="0"/>
              <a:t>The mark should not be used in any manner that would bring MC3 into disrepute or cause the public to lose trust in MC3 Certification.</a:t>
            </a:r>
          </a:p>
        </p:txBody>
      </p:sp>
    </p:spTree>
    <p:extLst>
      <p:ext uri="{BB962C8B-B14F-4D97-AF65-F5344CB8AC3E}">
        <p14:creationId xmlns:p14="http://schemas.microsoft.com/office/powerpoint/2010/main" val="1814238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D07B4-FF2D-9945-8DDF-E26F5D09B32C}"/>
              </a:ext>
            </a:extLst>
          </p:cNvPr>
          <p:cNvSpPr>
            <a:spLocks noGrp="1"/>
          </p:cNvSpPr>
          <p:nvPr>
            <p:ph type="title"/>
          </p:nvPr>
        </p:nvSpPr>
        <p:spPr/>
        <p:txBody>
          <a:bodyPr>
            <a:normAutofit/>
          </a:bodyPr>
          <a:lstStyle/>
          <a:p>
            <a:r>
              <a:rPr lang="en-US" dirty="0"/>
              <a:t>Where can I obtain copies of the original artwork?</a:t>
            </a:r>
          </a:p>
        </p:txBody>
      </p:sp>
      <p:sp>
        <p:nvSpPr>
          <p:cNvPr id="3" name="Content Placeholder 2">
            <a:extLst>
              <a:ext uri="{FF2B5EF4-FFF2-40B4-BE49-F238E27FC236}">
                <a16:creationId xmlns:a16="http://schemas.microsoft.com/office/drawing/2014/main" id="{1E96E1A4-E890-B141-9B7E-5BFE6625F8ED}"/>
              </a:ext>
            </a:extLst>
          </p:cNvPr>
          <p:cNvSpPr>
            <a:spLocks noGrp="1"/>
          </p:cNvSpPr>
          <p:nvPr>
            <p:ph idx="1"/>
          </p:nvPr>
        </p:nvSpPr>
        <p:spPr/>
        <p:txBody>
          <a:bodyPr/>
          <a:lstStyle/>
          <a:p>
            <a:r>
              <a:rPr lang="en-US" dirty="0"/>
              <a:t>Downloadable copies of the MC3 Certification Mark are available in the Mediators Section of the MC3 website.</a:t>
            </a:r>
          </a:p>
          <a:p>
            <a:pPr lvl="1"/>
            <a:r>
              <a:rPr lang="en-US" dirty="0"/>
              <a:t>This section of the site is accessible only to MC3-Certified Mediators.</a:t>
            </a:r>
          </a:p>
        </p:txBody>
      </p:sp>
    </p:spTree>
    <p:extLst>
      <p:ext uri="{BB962C8B-B14F-4D97-AF65-F5344CB8AC3E}">
        <p14:creationId xmlns:p14="http://schemas.microsoft.com/office/powerpoint/2010/main" val="264329852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7B8C1-D0AD-0148-99EF-3EDDD0D7269A}"/>
              </a:ext>
            </a:extLst>
          </p:cNvPr>
          <p:cNvSpPr>
            <a:spLocks noGrp="1"/>
          </p:cNvSpPr>
          <p:nvPr>
            <p:ph type="title"/>
          </p:nvPr>
        </p:nvSpPr>
        <p:spPr/>
        <p:txBody>
          <a:bodyPr/>
          <a:lstStyle/>
          <a:p>
            <a:r>
              <a:rPr lang="en-US" dirty="0"/>
              <a:t>How can I be sure if I’m using the mark correctly?</a:t>
            </a:r>
          </a:p>
        </p:txBody>
      </p:sp>
      <p:sp>
        <p:nvSpPr>
          <p:cNvPr id="3" name="Content Placeholder 2">
            <a:extLst>
              <a:ext uri="{FF2B5EF4-FFF2-40B4-BE49-F238E27FC236}">
                <a16:creationId xmlns:a16="http://schemas.microsoft.com/office/drawing/2014/main" id="{1284DFDA-7629-434D-9B8F-D288B65C08B2}"/>
              </a:ext>
            </a:extLst>
          </p:cNvPr>
          <p:cNvSpPr>
            <a:spLocks noGrp="1"/>
          </p:cNvSpPr>
          <p:nvPr>
            <p:ph idx="1"/>
          </p:nvPr>
        </p:nvSpPr>
        <p:spPr/>
        <p:txBody>
          <a:bodyPr/>
          <a:lstStyle/>
          <a:p>
            <a:r>
              <a:rPr lang="en-US" dirty="0"/>
              <a:t>Review the </a:t>
            </a:r>
            <a:r>
              <a:rPr lang="en-US" i="1" dirty="0"/>
              <a:t>MC3 Certification Mark Usage Guide</a:t>
            </a:r>
            <a:r>
              <a:rPr lang="en-US" dirty="0"/>
              <a:t> available on the Mediators Section of the MC3 website.</a:t>
            </a:r>
          </a:p>
          <a:p>
            <a:r>
              <a:rPr lang="en-US" dirty="0"/>
              <a:t>Contact </a:t>
            </a:r>
            <a:r>
              <a:rPr lang="en-US" dirty="0">
                <a:hlinkClick r:id="rId2"/>
              </a:rPr>
              <a:t>support@mc3certified.org</a:t>
            </a:r>
            <a:r>
              <a:rPr lang="en-US" dirty="0"/>
              <a:t> if you have specific questions.</a:t>
            </a:r>
          </a:p>
        </p:txBody>
      </p:sp>
    </p:spTree>
    <p:extLst>
      <p:ext uri="{BB962C8B-B14F-4D97-AF65-F5344CB8AC3E}">
        <p14:creationId xmlns:p14="http://schemas.microsoft.com/office/powerpoint/2010/main" val="19828425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98FF7-1E99-2746-B739-932927EF19A0}"/>
              </a:ext>
            </a:extLst>
          </p:cNvPr>
          <p:cNvSpPr>
            <a:spLocks noGrp="1"/>
          </p:cNvSpPr>
          <p:nvPr>
            <p:ph type="title"/>
          </p:nvPr>
        </p:nvSpPr>
        <p:spPr/>
        <p:txBody>
          <a:bodyPr/>
          <a:lstStyle/>
          <a:p>
            <a:r>
              <a:rPr lang="en-US" dirty="0"/>
              <a:t>Why is this such a big deal?</a:t>
            </a:r>
          </a:p>
        </p:txBody>
      </p:sp>
      <p:sp>
        <p:nvSpPr>
          <p:cNvPr id="3" name="Content Placeholder 2">
            <a:extLst>
              <a:ext uri="{FF2B5EF4-FFF2-40B4-BE49-F238E27FC236}">
                <a16:creationId xmlns:a16="http://schemas.microsoft.com/office/drawing/2014/main" id="{DFD29C3E-7953-0E4E-84DF-D56BA8E91EB8}"/>
              </a:ext>
            </a:extLst>
          </p:cNvPr>
          <p:cNvSpPr>
            <a:spLocks noGrp="1"/>
          </p:cNvSpPr>
          <p:nvPr>
            <p:ph idx="1"/>
          </p:nvPr>
        </p:nvSpPr>
        <p:spPr/>
        <p:txBody>
          <a:bodyPr/>
          <a:lstStyle/>
          <a:p>
            <a:r>
              <a:rPr lang="en-US" dirty="0"/>
              <a:t>MC3 must take appropriate measures to ensure the MC3 Certification Mark is properly used or it could lose its rights in the mark. </a:t>
            </a:r>
          </a:p>
          <a:p>
            <a:r>
              <a:rPr lang="en-US" dirty="0"/>
              <a:t>If this were to happen, MC3 might be unable to prevent uncertified mediators from using the MC3 Certification Mark, which could confuse the public and dilute the value of MC3 Certification for MC3-Certified Mediators. </a:t>
            </a:r>
          </a:p>
        </p:txBody>
      </p:sp>
    </p:spTree>
    <p:extLst>
      <p:ext uri="{BB962C8B-B14F-4D97-AF65-F5344CB8AC3E}">
        <p14:creationId xmlns:p14="http://schemas.microsoft.com/office/powerpoint/2010/main" val="1089975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1CD84-291D-2C43-B86F-A17BC29DB35F}"/>
              </a:ext>
            </a:extLst>
          </p:cNvPr>
          <p:cNvSpPr>
            <a:spLocks noGrp="1"/>
          </p:cNvSpPr>
          <p:nvPr>
            <p:ph type="title"/>
          </p:nvPr>
        </p:nvSpPr>
        <p:spPr/>
        <p:txBody>
          <a:bodyPr/>
          <a:lstStyle/>
          <a:p>
            <a:r>
              <a:rPr lang="en-US" dirty="0"/>
              <a:t>Hallmarks of formalized profession</a:t>
            </a:r>
          </a:p>
        </p:txBody>
      </p:sp>
      <p:sp>
        <p:nvSpPr>
          <p:cNvPr id="3" name="Content Placeholder 2">
            <a:extLst>
              <a:ext uri="{FF2B5EF4-FFF2-40B4-BE49-F238E27FC236}">
                <a16:creationId xmlns:a16="http://schemas.microsoft.com/office/drawing/2014/main" id="{7F2FE6D3-5E89-8B41-90A5-C1FABB18D296}"/>
              </a:ext>
            </a:extLst>
          </p:cNvPr>
          <p:cNvSpPr>
            <a:spLocks noGrp="1"/>
          </p:cNvSpPr>
          <p:nvPr>
            <p:ph idx="1"/>
          </p:nvPr>
        </p:nvSpPr>
        <p:spPr/>
        <p:txBody>
          <a:bodyPr>
            <a:normAutofit fontScale="85000" lnSpcReduction="10000"/>
          </a:bodyPr>
          <a:lstStyle/>
          <a:p>
            <a:r>
              <a:rPr lang="en-US" sz="2400" dirty="0"/>
              <a:t>Education—often linked to a degree.</a:t>
            </a:r>
          </a:p>
          <a:p>
            <a:r>
              <a:rPr lang="en-US" sz="2400" dirty="0"/>
              <a:t>Binding ethics code.</a:t>
            </a:r>
          </a:p>
          <a:p>
            <a:r>
              <a:rPr lang="en-US" sz="2400" dirty="0"/>
              <a:t>Self governing—weeding the non-quality practitioners out.</a:t>
            </a:r>
          </a:p>
          <a:p>
            <a:r>
              <a:rPr lang="en-US" sz="2400" dirty="0"/>
              <a:t>Continuing education—keeping current in the field.</a:t>
            </a:r>
          </a:p>
          <a:p>
            <a:r>
              <a:rPr lang="en-US" sz="2400" dirty="0"/>
              <a:t>If licensure, often a test.</a:t>
            </a:r>
          </a:p>
          <a:p>
            <a:pPr marL="0" indent="0">
              <a:buNone/>
            </a:pPr>
            <a:r>
              <a:rPr lang="en-US" sz="2400" dirty="0"/>
              <a:t>Currently, mediation does not require any of the above, but other professions have all of the above that provide quality assurance to the public.</a:t>
            </a:r>
          </a:p>
          <a:p>
            <a:pPr marL="0" indent="0">
              <a:buNone/>
            </a:pPr>
            <a:r>
              <a:rPr lang="en-US" sz="2400" i="1" dirty="0"/>
              <a:t>MC3’s proposition is that establishing more quality assurance in mediation will ultimately provide more respect for mediators as well as provide the public more information to pave the way for direct interaction.</a:t>
            </a:r>
          </a:p>
        </p:txBody>
      </p:sp>
    </p:spTree>
    <p:extLst>
      <p:ext uri="{BB962C8B-B14F-4D97-AF65-F5344CB8AC3E}">
        <p14:creationId xmlns:p14="http://schemas.microsoft.com/office/powerpoint/2010/main" val="385150302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8848C-0F0E-2C4E-A461-D1035BCD9382}"/>
              </a:ext>
            </a:extLst>
          </p:cNvPr>
          <p:cNvSpPr>
            <a:spLocks noGrp="1"/>
          </p:cNvSpPr>
          <p:nvPr>
            <p:ph type="title"/>
          </p:nvPr>
        </p:nvSpPr>
        <p:spPr/>
        <p:txBody>
          <a:bodyPr/>
          <a:lstStyle/>
          <a:p>
            <a:r>
              <a:rPr lang="en-US" dirty="0"/>
              <a:t>What happens if I break the rules?</a:t>
            </a:r>
          </a:p>
        </p:txBody>
      </p:sp>
      <p:sp>
        <p:nvSpPr>
          <p:cNvPr id="3" name="Content Placeholder 2">
            <a:extLst>
              <a:ext uri="{FF2B5EF4-FFF2-40B4-BE49-F238E27FC236}">
                <a16:creationId xmlns:a16="http://schemas.microsoft.com/office/drawing/2014/main" id="{F3047CAB-3005-704B-AFB6-3958A44AC3B2}"/>
              </a:ext>
            </a:extLst>
          </p:cNvPr>
          <p:cNvSpPr>
            <a:spLocks noGrp="1"/>
          </p:cNvSpPr>
          <p:nvPr>
            <p:ph idx="1"/>
          </p:nvPr>
        </p:nvSpPr>
        <p:spPr/>
        <p:txBody>
          <a:bodyPr>
            <a:normAutofit/>
          </a:bodyPr>
          <a:lstStyle/>
          <a:p>
            <a:r>
              <a:rPr lang="en-US" dirty="0"/>
              <a:t>MC3 expects that MC3-Certified Mediators will make every effort to comply with these rules because protecting the MC3 Certification Mark protects the value of MC3 Certification. </a:t>
            </a:r>
          </a:p>
          <a:p>
            <a:r>
              <a:rPr lang="en-US" dirty="0"/>
              <a:t>If an MC3-Certified Mediator chooses not to follow the rules, the mediator could be subject to MC3’s disciplinary process.</a:t>
            </a:r>
          </a:p>
        </p:txBody>
      </p:sp>
    </p:spTree>
    <p:extLst>
      <p:ext uri="{BB962C8B-B14F-4D97-AF65-F5344CB8AC3E}">
        <p14:creationId xmlns:p14="http://schemas.microsoft.com/office/powerpoint/2010/main" val="77299877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CEAD2-C75B-BB4B-9DBC-961127A28595}"/>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AEF42350-A2D6-A947-BC21-5B9884EA0291}"/>
              </a:ext>
            </a:extLst>
          </p:cNvPr>
          <p:cNvSpPr>
            <a:spLocks noGrp="1"/>
          </p:cNvSpPr>
          <p:nvPr>
            <p:ph idx="1"/>
          </p:nvPr>
        </p:nvSpPr>
        <p:spPr/>
        <p:txBody>
          <a:bodyPr>
            <a:normAutofit/>
          </a:bodyPr>
          <a:lstStyle/>
          <a:p>
            <a:r>
              <a:rPr lang="en-US" dirty="0"/>
              <a:t>If you are interested in applying for MC3 certification, you can visit our website: </a:t>
            </a:r>
            <a:r>
              <a:rPr lang="en-US" dirty="0">
                <a:hlinkClick r:id="rId2"/>
              </a:rPr>
              <a:t>https://www.mc3certified.org</a:t>
            </a:r>
            <a:endParaRPr lang="en-US" dirty="0"/>
          </a:p>
          <a:p>
            <a:endParaRPr lang="en-US" dirty="0"/>
          </a:p>
          <a:p>
            <a:r>
              <a:rPr lang="en-US" dirty="0"/>
              <a:t>Attend the SCMA Program on Litigation Nuts and Bolts:</a:t>
            </a:r>
          </a:p>
          <a:p>
            <a:pPr lvl="2"/>
            <a:r>
              <a:rPr lang="en-US" dirty="0"/>
              <a:t>When: November 16, 2019 from 9am-Noon</a:t>
            </a:r>
          </a:p>
          <a:p>
            <a:pPr lvl="2"/>
            <a:r>
              <a:rPr lang="en-US" dirty="0"/>
              <a:t>Where: USC Gould School of Law, Room 130</a:t>
            </a:r>
          </a:p>
          <a:p>
            <a:pPr lvl="2"/>
            <a:r>
              <a:rPr lang="en-US" dirty="0"/>
              <a:t>Register: </a:t>
            </a:r>
            <a:r>
              <a:rPr lang="en-US"/>
              <a:t>SCMA Website</a:t>
            </a:r>
            <a:endParaRPr lang="en-US" dirty="0"/>
          </a:p>
        </p:txBody>
      </p:sp>
    </p:spTree>
    <p:extLst>
      <p:ext uri="{BB962C8B-B14F-4D97-AF65-F5344CB8AC3E}">
        <p14:creationId xmlns:p14="http://schemas.microsoft.com/office/powerpoint/2010/main" val="1105687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70B16-AD73-8946-AF95-D312C6607E6C}"/>
              </a:ext>
            </a:extLst>
          </p:cNvPr>
          <p:cNvSpPr>
            <a:spLocks noGrp="1"/>
          </p:cNvSpPr>
          <p:nvPr>
            <p:ph type="title"/>
          </p:nvPr>
        </p:nvSpPr>
        <p:spPr/>
        <p:txBody>
          <a:bodyPr>
            <a:normAutofit/>
          </a:bodyPr>
          <a:lstStyle/>
          <a:p>
            <a:r>
              <a:rPr lang="en-US" dirty="0"/>
              <a:t>Mediator Practice Standards</a:t>
            </a:r>
          </a:p>
        </p:txBody>
      </p:sp>
      <p:sp>
        <p:nvSpPr>
          <p:cNvPr id="3" name="Content Placeholder 2">
            <a:extLst>
              <a:ext uri="{FF2B5EF4-FFF2-40B4-BE49-F238E27FC236}">
                <a16:creationId xmlns:a16="http://schemas.microsoft.com/office/drawing/2014/main" id="{A278157B-770F-AC4A-A842-982C0C77815C}"/>
              </a:ext>
            </a:extLst>
          </p:cNvPr>
          <p:cNvSpPr>
            <a:spLocks noGrp="1"/>
          </p:cNvSpPr>
          <p:nvPr>
            <p:ph idx="1"/>
          </p:nvPr>
        </p:nvSpPr>
        <p:spPr/>
        <p:txBody>
          <a:bodyPr>
            <a:normAutofit lnSpcReduction="10000"/>
          </a:bodyPr>
          <a:lstStyle/>
          <a:p>
            <a:r>
              <a:rPr lang="en-US" sz="2400" b="1" dirty="0"/>
              <a:t>If we do not decide practice standards for ourselves, someone else will do it for us. </a:t>
            </a:r>
            <a:r>
              <a:rPr lang="en-US" sz="2400" dirty="0"/>
              <a:t>(Steve Dinkin, National Conflict Resolution Center, San Diego, CA, 2006)</a:t>
            </a:r>
          </a:p>
          <a:p>
            <a:r>
              <a:rPr lang="en-US" sz="2400" dirty="0"/>
              <a:t>Mediation is growing up and needs to accept responsibilities of adulthood.</a:t>
            </a:r>
          </a:p>
          <a:p>
            <a:r>
              <a:rPr lang="en-US" sz="2400" dirty="0"/>
              <a:t>Consumers of mediation need protection; right to know how to find a quality mediator.</a:t>
            </a:r>
          </a:p>
          <a:p>
            <a:r>
              <a:rPr lang="en-US" sz="2400" dirty="0"/>
              <a:t>Sacred cow of mediator confidentiality remains at risk should we not develop methodology for quality assurance.</a:t>
            </a:r>
          </a:p>
        </p:txBody>
      </p:sp>
    </p:spTree>
    <p:extLst>
      <p:ext uri="{BB962C8B-B14F-4D97-AF65-F5344CB8AC3E}">
        <p14:creationId xmlns:p14="http://schemas.microsoft.com/office/powerpoint/2010/main" val="4198321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90BEC-1DAF-384B-BA4C-03D0FEAB99B5}"/>
              </a:ext>
            </a:extLst>
          </p:cNvPr>
          <p:cNvSpPr>
            <a:spLocks noGrp="1"/>
          </p:cNvSpPr>
          <p:nvPr>
            <p:ph type="title"/>
          </p:nvPr>
        </p:nvSpPr>
        <p:spPr/>
        <p:txBody>
          <a:bodyPr/>
          <a:lstStyle/>
          <a:p>
            <a:r>
              <a:rPr lang="en-US" dirty="0"/>
              <a:t>ABA Task Force Report (2012)</a:t>
            </a:r>
          </a:p>
        </p:txBody>
      </p:sp>
      <p:sp>
        <p:nvSpPr>
          <p:cNvPr id="3" name="Text Placeholder 2">
            <a:extLst>
              <a:ext uri="{FF2B5EF4-FFF2-40B4-BE49-F238E27FC236}">
                <a16:creationId xmlns:a16="http://schemas.microsoft.com/office/drawing/2014/main" id="{C849EA69-A4E2-8D4A-8C74-EB9445AE111D}"/>
              </a:ext>
            </a:extLst>
          </p:cNvPr>
          <p:cNvSpPr>
            <a:spLocks noGrp="1"/>
          </p:cNvSpPr>
          <p:nvPr>
            <p:ph type="body" idx="1"/>
          </p:nvPr>
        </p:nvSpPr>
        <p:spPr/>
        <p:txBody>
          <a:bodyPr>
            <a:normAutofit fontScale="92500" lnSpcReduction="20000"/>
          </a:bodyPr>
          <a:lstStyle/>
          <a:p>
            <a:r>
              <a:rPr lang="en-US" dirty="0"/>
              <a:t>What should an effective credentialing program include?</a:t>
            </a:r>
          </a:p>
        </p:txBody>
      </p:sp>
      <p:sp>
        <p:nvSpPr>
          <p:cNvPr id="4" name="Content Placeholder 3">
            <a:extLst>
              <a:ext uri="{FF2B5EF4-FFF2-40B4-BE49-F238E27FC236}">
                <a16:creationId xmlns:a16="http://schemas.microsoft.com/office/drawing/2014/main" id="{492F6E3B-27C3-9442-BA74-22261400BBC4}"/>
              </a:ext>
            </a:extLst>
          </p:cNvPr>
          <p:cNvSpPr>
            <a:spLocks noGrp="1"/>
          </p:cNvSpPr>
          <p:nvPr>
            <p:ph sz="half" idx="2"/>
          </p:nvPr>
        </p:nvSpPr>
        <p:spPr/>
        <p:txBody>
          <a:bodyPr>
            <a:normAutofit fontScale="92500" lnSpcReduction="20000"/>
          </a:bodyPr>
          <a:lstStyle/>
          <a:p>
            <a:r>
              <a:rPr lang="en-US" sz="2400" dirty="0"/>
              <a:t>Clearly define the skills, knowledge and values which persons it credentials must possess. </a:t>
            </a:r>
          </a:p>
          <a:p>
            <a:r>
              <a:rPr lang="en-US" sz="2400" dirty="0"/>
              <a:t>Ensure that candidates have training adequate to instill those skills, knowledge and values.</a:t>
            </a:r>
          </a:p>
          <a:p>
            <a:r>
              <a:rPr lang="en-US" sz="2400" dirty="0"/>
              <a:t>Be administered by an organization distinct from the organization which trains the candidate.</a:t>
            </a:r>
          </a:p>
        </p:txBody>
      </p:sp>
      <p:sp>
        <p:nvSpPr>
          <p:cNvPr id="5" name="Text Placeholder 4">
            <a:extLst>
              <a:ext uri="{FF2B5EF4-FFF2-40B4-BE49-F238E27FC236}">
                <a16:creationId xmlns:a16="http://schemas.microsoft.com/office/drawing/2014/main" id="{764A3EC0-A867-F246-89B2-6FA435BDCEF0}"/>
              </a:ext>
            </a:extLst>
          </p:cNvPr>
          <p:cNvSpPr>
            <a:spLocks noGrp="1"/>
          </p:cNvSpPr>
          <p:nvPr>
            <p:ph type="body" sz="quarter" idx="3"/>
          </p:nvPr>
        </p:nvSpPr>
        <p:spPr/>
        <p:txBody>
          <a:bodyPr>
            <a:normAutofit fontScale="92500" lnSpcReduction="20000"/>
          </a:bodyPr>
          <a:lstStyle/>
          <a:p>
            <a:r>
              <a:rPr lang="en-US" dirty="0"/>
              <a:t>MC3 Certification</a:t>
            </a:r>
          </a:p>
        </p:txBody>
      </p:sp>
      <p:pic>
        <p:nvPicPr>
          <p:cNvPr id="8" name="Graphic 7" descr="Checkmark">
            <a:extLst>
              <a:ext uri="{FF2B5EF4-FFF2-40B4-BE49-F238E27FC236}">
                <a16:creationId xmlns:a16="http://schemas.microsoft.com/office/drawing/2014/main" id="{C1D152E7-BBC9-FF4A-B35D-521F298C770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862293" y="2662707"/>
            <a:ext cx="914400" cy="914400"/>
          </a:xfrm>
          <a:prstGeom prst="rect">
            <a:avLst/>
          </a:prstGeom>
        </p:spPr>
      </p:pic>
      <p:pic>
        <p:nvPicPr>
          <p:cNvPr id="11" name="Graphic 10" descr="Checkmark">
            <a:extLst>
              <a:ext uri="{FF2B5EF4-FFF2-40B4-BE49-F238E27FC236}">
                <a16:creationId xmlns:a16="http://schemas.microsoft.com/office/drawing/2014/main" id="{0DADD5DF-4E79-D84F-9774-98105A45637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862293" y="3734739"/>
            <a:ext cx="914400" cy="914400"/>
          </a:xfrm>
          <a:prstGeom prst="rect">
            <a:avLst/>
          </a:prstGeom>
        </p:spPr>
      </p:pic>
      <p:pic>
        <p:nvPicPr>
          <p:cNvPr id="12" name="Graphic 11" descr="Checkmark">
            <a:extLst>
              <a:ext uri="{FF2B5EF4-FFF2-40B4-BE49-F238E27FC236}">
                <a16:creationId xmlns:a16="http://schemas.microsoft.com/office/drawing/2014/main" id="{4A0EDC1F-B9B2-174D-8846-F63E56AD10A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862293" y="4806771"/>
            <a:ext cx="914400" cy="914400"/>
          </a:xfrm>
          <a:prstGeom prst="rect">
            <a:avLst/>
          </a:prstGeom>
        </p:spPr>
      </p:pic>
    </p:spTree>
    <p:extLst>
      <p:ext uri="{BB962C8B-B14F-4D97-AF65-F5344CB8AC3E}">
        <p14:creationId xmlns:p14="http://schemas.microsoft.com/office/powerpoint/2010/main" val="3914165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90BEC-1DAF-384B-BA4C-03D0FEAB99B5}"/>
              </a:ext>
            </a:extLst>
          </p:cNvPr>
          <p:cNvSpPr>
            <a:spLocks noGrp="1"/>
          </p:cNvSpPr>
          <p:nvPr>
            <p:ph type="title"/>
          </p:nvPr>
        </p:nvSpPr>
        <p:spPr/>
        <p:txBody>
          <a:bodyPr/>
          <a:lstStyle/>
          <a:p>
            <a:r>
              <a:rPr lang="en-US" dirty="0"/>
              <a:t>ABA Task Force Report (2012)</a:t>
            </a:r>
          </a:p>
        </p:txBody>
      </p:sp>
      <p:sp>
        <p:nvSpPr>
          <p:cNvPr id="3" name="Text Placeholder 2">
            <a:extLst>
              <a:ext uri="{FF2B5EF4-FFF2-40B4-BE49-F238E27FC236}">
                <a16:creationId xmlns:a16="http://schemas.microsoft.com/office/drawing/2014/main" id="{C849EA69-A4E2-8D4A-8C74-EB9445AE111D}"/>
              </a:ext>
            </a:extLst>
          </p:cNvPr>
          <p:cNvSpPr>
            <a:spLocks noGrp="1"/>
          </p:cNvSpPr>
          <p:nvPr>
            <p:ph type="body" idx="1"/>
          </p:nvPr>
        </p:nvSpPr>
        <p:spPr/>
        <p:txBody>
          <a:bodyPr>
            <a:normAutofit fontScale="92500" lnSpcReduction="20000"/>
          </a:bodyPr>
          <a:lstStyle/>
          <a:p>
            <a:r>
              <a:rPr lang="en-US" dirty="0"/>
              <a:t>What should an effective credentialing program include?</a:t>
            </a:r>
          </a:p>
        </p:txBody>
      </p:sp>
      <p:sp>
        <p:nvSpPr>
          <p:cNvPr id="4" name="Content Placeholder 3">
            <a:extLst>
              <a:ext uri="{FF2B5EF4-FFF2-40B4-BE49-F238E27FC236}">
                <a16:creationId xmlns:a16="http://schemas.microsoft.com/office/drawing/2014/main" id="{492F6E3B-27C3-9442-BA74-22261400BBC4}"/>
              </a:ext>
            </a:extLst>
          </p:cNvPr>
          <p:cNvSpPr>
            <a:spLocks noGrp="1"/>
          </p:cNvSpPr>
          <p:nvPr>
            <p:ph sz="half" idx="2"/>
          </p:nvPr>
        </p:nvSpPr>
        <p:spPr>
          <a:xfrm>
            <a:off x="839788" y="2505075"/>
            <a:ext cx="5157787" cy="3987800"/>
          </a:xfrm>
        </p:spPr>
        <p:txBody>
          <a:bodyPr>
            <a:normAutofit fontScale="77500" lnSpcReduction="20000"/>
          </a:bodyPr>
          <a:lstStyle/>
          <a:p>
            <a:r>
              <a:rPr lang="en-US" sz="2400" dirty="0"/>
              <a:t>Have an assessment process capable of determining with consistency whether candidates possess the defined skills, knowledge, and values.</a:t>
            </a:r>
          </a:p>
          <a:p>
            <a:r>
              <a:rPr lang="en-US" sz="2400" dirty="0"/>
              <a:t>Explain clearly to persons likely to rely on its credential what is being certified. </a:t>
            </a:r>
          </a:p>
          <a:p>
            <a:r>
              <a:rPr lang="en-US" sz="2400" dirty="0"/>
              <a:t>Provide an accessible, transparent system to register complaints against credentialed mediators. Promptly and fairly investigate complaints and, if appropriate, de-credential a mediator who fails to comply with standards.</a:t>
            </a:r>
          </a:p>
        </p:txBody>
      </p:sp>
      <p:sp>
        <p:nvSpPr>
          <p:cNvPr id="5" name="Text Placeholder 4">
            <a:extLst>
              <a:ext uri="{FF2B5EF4-FFF2-40B4-BE49-F238E27FC236}">
                <a16:creationId xmlns:a16="http://schemas.microsoft.com/office/drawing/2014/main" id="{764A3EC0-A867-F246-89B2-6FA435BDCEF0}"/>
              </a:ext>
            </a:extLst>
          </p:cNvPr>
          <p:cNvSpPr>
            <a:spLocks noGrp="1"/>
          </p:cNvSpPr>
          <p:nvPr>
            <p:ph type="body" sz="quarter" idx="3"/>
          </p:nvPr>
        </p:nvSpPr>
        <p:spPr/>
        <p:txBody>
          <a:bodyPr>
            <a:normAutofit fontScale="92500" lnSpcReduction="20000"/>
          </a:bodyPr>
          <a:lstStyle/>
          <a:p>
            <a:r>
              <a:rPr lang="en-US" dirty="0"/>
              <a:t>MC3 Certification</a:t>
            </a:r>
          </a:p>
        </p:txBody>
      </p:sp>
      <p:pic>
        <p:nvPicPr>
          <p:cNvPr id="8" name="Graphic 7" descr="Checkmark">
            <a:extLst>
              <a:ext uri="{FF2B5EF4-FFF2-40B4-BE49-F238E27FC236}">
                <a16:creationId xmlns:a16="http://schemas.microsoft.com/office/drawing/2014/main" id="{C1D152E7-BBC9-FF4A-B35D-521F298C770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862293" y="2662707"/>
            <a:ext cx="914400" cy="914400"/>
          </a:xfrm>
          <a:prstGeom prst="rect">
            <a:avLst/>
          </a:prstGeom>
        </p:spPr>
      </p:pic>
      <p:pic>
        <p:nvPicPr>
          <p:cNvPr id="11" name="Graphic 10" descr="Checkmark">
            <a:extLst>
              <a:ext uri="{FF2B5EF4-FFF2-40B4-BE49-F238E27FC236}">
                <a16:creationId xmlns:a16="http://schemas.microsoft.com/office/drawing/2014/main" id="{0DADD5DF-4E79-D84F-9774-98105A45637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862293" y="3734739"/>
            <a:ext cx="914400" cy="914400"/>
          </a:xfrm>
          <a:prstGeom prst="rect">
            <a:avLst/>
          </a:prstGeom>
        </p:spPr>
      </p:pic>
      <p:pic>
        <p:nvPicPr>
          <p:cNvPr id="12" name="Graphic 11" descr="Checkmark">
            <a:extLst>
              <a:ext uri="{FF2B5EF4-FFF2-40B4-BE49-F238E27FC236}">
                <a16:creationId xmlns:a16="http://schemas.microsoft.com/office/drawing/2014/main" id="{4A0EDC1F-B9B2-174D-8846-F63E56AD10A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862293" y="4806771"/>
            <a:ext cx="914400" cy="914400"/>
          </a:xfrm>
          <a:prstGeom prst="rect">
            <a:avLst/>
          </a:prstGeom>
        </p:spPr>
      </p:pic>
    </p:spTree>
    <p:extLst>
      <p:ext uri="{BB962C8B-B14F-4D97-AF65-F5344CB8AC3E}">
        <p14:creationId xmlns:p14="http://schemas.microsoft.com/office/powerpoint/2010/main" val="2850466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90BEC-1DAF-384B-BA4C-03D0FEAB99B5}"/>
              </a:ext>
            </a:extLst>
          </p:cNvPr>
          <p:cNvSpPr>
            <a:spLocks noGrp="1"/>
          </p:cNvSpPr>
          <p:nvPr>
            <p:ph type="title"/>
          </p:nvPr>
        </p:nvSpPr>
        <p:spPr/>
        <p:txBody>
          <a:bodyPr/>
          <a:lstStyle/>
          <a:p>
            <a:r>
              <a:rPr lang="en-US" dirty="0"/>
              <a:t>ABA Task Force Report (2012)</a:t>
            </a:r>
          </a:p>
        </p:txBody>
      </p:sp>
      <p:sp>
        <p:nvSpPr>
          <p:cNvPr id="3" name="Text Placeholder 2">
            <a:extLst>
              <a:ext uri="{FF2B5EF4-FFF2-40B4-BE49-F238E27FC236}">
                <a16:creationId xmlns:a16="http://schemas.microsoft.com/office/drawing/2014/main" id="{C849EA69-A4E2-8D4A-8C74-EB9445AE111D}"/>
              </a:ext>
            </a:extLst>
          </p:cNvPr>
          <p:cNvSpPr>
            <a:spLocks noGrp="1"/>
          </p:cNvSpPr>
          <p:nvPr>
            <p:ph type="body" idx="1"/>
          </p:nvPr>
        </p:nvSpPr>
        <p:spPr/>
        <p:txBody>
          <a:bodyPr>
            <a:normAutofit fontScale="92500" lnSpcReduction="20000"/>
          </a:bodyPr>
          <a:lstStyle/>
          <a:p>
            <a:r>
              <a:rPr lang="en-US" dirty="0"/>
              <a:t>What should an effective credentialing program NOT do?</a:t>
            </a:r>
          </a:p>
        </p:txBody>
      </p:sp>
      <p:sp>
        <p:nvSpPr>
          <p:cNvPr id="4" name="Content Placeholder 3">
            <a:extLst>
              <a:ext uri="{FF2B5EF4-FFF2-40B4-BE49-F238E27FC236}">
                <a16:creationId xmlns:a16="http://schemas.microsoft.com/office/drawing/2014/main" id="{492F6E3B-27C3-9442-BA74-22261400BBC4}"/>
              </a:ext>
            </a:extLst>
          </p:cNvPr>
          <p:cNvSpPr>
            <a:spLocks noGrp="1"/>
          </p:cNvSpPr>
          <p:nvPr>
            <p:ph sz="half" idx="2"/>
          </p:nvPr>
        </p:nvSpPr>
        <p:spPr>
          <a:xfrm>
            <a:off x="839788" y="2505075"/>
            <a:ext cx="5157787" cy="3987800"/>
          </a:xfrm>
        </p:spPr>
        <p:txBody>
          <a:bodyPr>
            <a:normAutofit/>
          </a:bodyPr>
          <a:lstStyle/>
          <a:p>
            <a:r>
              <a:rPr lang="en-US" sz="2400" dirty="0"/>
              <a:t>Operate as mandatory licensing.</a:t>
            </a:r>
          </a:p>
          <a:p>
            <a:r>
              <a:rPr lang="en-US" sz="2400" dirty="0"/>
              <a:t>Bar non-lawyers from becoming credentialed.</a:t>
            </a:r>
          </a:p>
          <a:p>
            <a:r>
              <a:rPr lang="en-US" sz="2400" dirty="0"/>
              <a:t>Bar disputants from selecting a non-credentialed mediator.</a:t>
            </a:r>
          </a:p>
        </p:txBody>
      </p:sp>
      <p:sp>
        <p:nvSpPr>
          <p:cNvPr id="5" name="Text Placeholder 4">
            <a:extLst>
              <a:ext uri="{FF2B5EF4-FFF2-40B4-BE49-F238E27FC236}">
                <a16:creationId xmlns:a16="http://schemas.microsoft.com/office/drawing/2014/main" id="{764A3EC0-A867-F246-89B2-6FA435BDCEF0}"/>
              </a:ext>
            </a:extLst>
          </p:cNvPr>
          <p:cNvSpPr>
            <a:spLocks noGrp="1"/>
          </p:cNvSpPr>
          <p:nvPr>
            <p:ph type="body" sz="quarter" idx="3"/>
          </p:nvPr>
        </p:nvSpPr>
        <p:spPr/>
        <p:txBody>
          <a:bodyPr>
            <a:normAutofit fontScale="92500" lnSpcReduction="20000"/>
          </a:bodyPr>
          <a:lstStyle/>
          <a:p>
            <a:r>
              <a:rPr lang="en-US" dirty="0"/>
              <a:t>MC3 Certification</a:t>
            </a:r>
          </a:p>
        </p:txBody>
      </p:sp>
      <p:pic>
        <p:nvPicPr>
          <p:cNvPr id="8" name="Graphic 7" descr="Checkmark">
            <a:extLst>
              <a:ext uri="{FF2B5EF4-FFF2-40B4-BE49-F238E27FC236}">
                <a16:creationId xmlns:a16="http://schemas.microsoft.com/office/drawing/2014/main" id="{C1D152E7-BBC9-FF4A-B35D-521F298C770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862293" y="2384336"/>
            <a:ext cx="914400" cy="914400"/>
          </a:xfrm>
          <a:prstGeom prst="rect">
            <a:avLst/>
          </a:prstGeom>
        </p:spPr>
      </p:pic>
      <p:pic>
        <p:nvPicPr>
          <p:cNvPr id="11" name="Graphic 10" descr="Checkmark">
            <a:extLst>
              <a:ext uri="{FF2B5EF4-FFF2-40B4-BE49-F238E27FC236}">
                <a16:creationId xmlns:a16="http://schemas.microsoft.com/office/drawing/2014/main" id="{0DADD5DF-4E79-D84F-9774-98105A45637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862293" y="3138353"/>
            <a:ext cx="914400" cy="914400"/>
          </a:xfrm>
          <a:prstGeom prst="rect">
            <a:avLst/>
          </a:prstGeom>
        </p:spPr>
      </p:pic>
      <p:pic>
        <p:nvPicPr>
          <p:cNvPr id="12" name="Graphic 11" descr="Checkmark">
            <a:extLst>
              <a:ext uri="{FF2B5EF4-FFF2-40B4-BE49-F238E27FC236}">
                <a16:creationId xmlns:a16="http://schemas.microsoft.com/office/drawing/2014/main" id="{4A0EDC1F-B9B2-174D-8846-F63E56AD10A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862293" y="4093371"/>
            <a:ext cx="914400" cy="914400"/>
          </a:xfrm>
          <a:prstGeom prst="rect">
            <a:avLst/>
          </a:prstGeom>
        </p:spPr>
      </p:pic>
    </p:spTree>
    <p:extLst>
      <p:ext uri="{BB962C8B-B14F-4D97-AF65-F5344CB8AC3E}">
        <p14:creationId xmlns:p14="http://schemas.microsoft.com/office/powerpoint/2010/main" val="24639511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entury Gothic-Palatino Linotype">
      <a:majorFont>
        <a:latin typeface="Century Gothic" panose="020B0502020202020204"/>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231</TotalTime>
  <Words>3222</Words>
  <Application>Microsoft Office PowerPoint</Application>
  <PresentationFormat>Widescreen</PresentationFormat>
  <Paragraphs>292</Paragraphs>
  <Slides>51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51</vt:i4>
      </vt:variant>
    </vt:vector>
  </HeadingPairs>
  <TitlesOfParts>
    <vt:vector size="56" baseType="lpstr">
      <vt:lpstr>Arial</vt:lpstr>
      <vt:lpstr>Calibri</vt:lpstr>
      <vt:lpstr>Century Gothic</vt:lpstr>
      <vt:lpstr>Palatino Linotype</vt:lpstr>
      <vt:lpstr>Office Theme</vt:lpstr>
      <vt:lpstr>BECOMING AN MC3-CERTIFIED MEDIATOR</vt:lpstr>
      <vt:lpstr>Expanding the Use of Mediation</vt:lpstr>
      <vt:lpstr>We Are In The Other 60%</vt:lpstr>
      <vt:lpstr>Issues Many of Us Experience</vt:lpstr>
      <vt:lpstr>Hallmarks of formalized profession</vt:lpstr>
      <vt:lpstr>Mediator Practice Standards</vt:lpstr>
      <vt:lpstr>ABA Task Force Report (2012)</vt:lpstr>
      <vt:lpstr>ABA Task Force Report (2012)</vt:lpstr>
      <vt:lpstr>ABA Task Force Report (2012)</vt:lpstr>
      <vt:lpstr>Comparison of MC3 Certification to LASC 2018 RFP</vt:lpstr>
      <vt:lpstr>Comparison of MC3 Certification to LASC 2018 RFP</vt:lpstr>
      <vt:lpstr>Comparison of MC3 Certification to LASC 2018 RFP</vt:lpstr>
      <vt:lpstr>Comparison of MC3 Certification to LASC 2018 RFP</vt:lpstr>
      <vt:lpstr>Raising the Bar</vt:lpstr>
      <vt:lpstr>MC3 Application Process</vt:lpstr>
      <vt:lpstr>MC3 Application Process</vt:lpstr>
      <vt:lpstr>Education Component</vt:lpstr>
      <vt:lpstr>Education Component</vt:lpstr>
      <vt:lpstr>Education component</vt:lpstr>
      <vt:lpstr>Education component</vt:lpstr>
      <vt:lpstr>Mediation Experience Component</vt:lpstr>
      <vt:lpstr>Mediation Experience Component</vt:lpstr>
      <vt:lpstr>Professional activity Component</vt:lpstr>
      <vt:lpstr>Professional activity Component</vt:lpstr>
      <vt:lpstr>Professional activity Component</vt:lpstr>
      <vt:lpstr>Professional activity Component</vt:lpstr>
      <vt:lpstr>Professional activity Component</vt:lpstr>
      <vt:lpstr>Professional activity Component</vt:lpstr>
      <vt:lpstr>Professional activity Component</vt:lpstr>
      <vt:lpstr>Professional activity Component</vt:lpstr>
      <vt:lpstr>Elements for Qualifications</vt:lpstr>
      <vt:lpstr>Mc3-Certified Mediator Commitments</vt:lpstr>
      <vt:lpstr>Commitments</vt:lpstr>
      <vt:lpstr>The Paragraph</vt:lpstr>
      <vt:lpstr>Why?</vt:lpstr>
      <vt:lpstr>MC3 Certification Mark</vt:lpstr>
      <vt:lpstr>Powerful Marketing tool</vt:lpstr>
      <vt:lpstr>Powerful Marketing tool</vt:lpstr>
      <vt:lpstr>Powerful Marketing tool</vt:lpstr>
      <vt:lpstr>Where to use the MC3 Certification mark</vt:lpstr>
      <vt:lpstr>Guidelines</vt:lpstr>
      <vt:lpstr>Rule 1</vt:lpstr>
      <vt:lpstr>Rule 2</vt:lpstr>
      <vt:lpstr>Rule 3</vt:lpstr>
      <vt:lpstr>Rule 4</vt:lpstr>
      <vt:lpstr>Rule 5</vt:lpstr>
      <vt:lpstr>Where can I obtain copies of the original artwork?</vt:lpstr>
      <vt:lpstr>How can I be sure if I’m using the mark correctly?</vt:lpstr>
      <vt:lpstr>Why is this such a big deal?</vt:lpstr>
      <vt:lpstr>What happens if I break the rules?</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Adam Ravitch</dc:creator>
  <cp:lastModifiedBy>Andy Shelby</cp:lastModifiedBy>
  <cp:revision>52</cp:revision>
  <dcterms:created xsi:type="dcterms:W3CDTF">2019-09-03T19:50:49Z</dcterms:created>
  <dcterms:modified xsi:type="dcterms:W3CDTF">2019-11-01T05:50:10Z</dcterms:modified>
</cp:coreProperties>
</file>